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6858000" cy="9144000"/>
  <p:embeddedFontLst>
    <p:embeddedFont>
      <p:font typeface="Merriweather" pitchFamily="2" charset="77"/>
      <p:regular r:id="rId53"/>
      <p:bold r:id="rId54"/>
      <p:italic r:id="rId55"/>
      <p:boldItalic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182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a48f14aca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a48f14aca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9a48f14aca_0_12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a48f14aca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a48f14aca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9a48f14aca_0_3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a48f14aca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9a48f14aca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9a48f14aca_0_4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9a48f14aca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9a48f14aca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9a48f14aca_0_5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a48f14aca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a48f14aca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9a48f14aca_0_3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a48f14aca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a48f14aca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200" b="1" u="sng">
                <a:solidFill>
                  <a:srgbClr val="FFFFFF"/>
                </a:solidFill>
              </a:rPr>
              <a:t>SEPT.SEPT. 23: DEATH SYSTEMS: MORTALITY AND SOCIETY  (</a:t>
            </a:r>
            <a:r>
              <a:rPr lang="en-US" sz="1200" b="1">
                <a:solidFill>
                  <a:srgbClr val="FFFFFF"/>
                </a:solidFill>
              </a:rPr>
              <a:t>CHAPTER 4)</a:t>
            </a:r>
            <a:endParaRPr sz="1200" b="1">
              <a:solidFill>
                <a:srgbClr val="FFFFFF"/>
              </a:solidFill>
            </a:endParaRPr>
          </a:p>
          <a:p>
            <a:pPr marL="0" lvl="0" indent="0" algn="l" rtl="0">
              <a:spcBef>
                <a:spcPts val="360"/>
              </a:spcBef>
              <a:spcAft>
                <a:spcPts val="0"/>
              </a:spcAft>
              <a:buNone/>
            </a:pPr>
            <a:r>
              <a:rPr lang="en-US" sz="1200" b="1">
                <a:solidFill>
                  <a:srgbClr val="FFFFFF"/>
                </a:solidFill>
              </a:rPr>
              <a:t>OBJECTIVES</a:t>
            </a:r>
            <a:endParaRPr sz="1200" b="1">
              <a:solidFill>
                <a:srgbClr val="FFFFFF"/>
              </a:solidFill>
            </a:endParaRPr>
          </a:p>
          <a:p>
            <a:pPr marL="0" lvl="0" indent="0" algn="l" rtl="0">
              <a:spcBef>
                <a:spcPts val="360"/>
              </a:spcBef>
              <a:spcAft>
                <a:spcPts val="0"/>
              </a:spcAft>
              <a:buNone/>
            </a:pPr>
            <a:r>
              <a:rPr lang="en-US" sz="1200" b="1">
                <a:solidFill>
                  <a:srgbClr val="FFFFFF"/>
                </a:solidFill>
              </a:rPr>
              <a:t>1. To identify the components and impact of the death system.</a:t>
            </a:r>
            <a:endParaRPr sz="1200" b="1">
              <a:solidFill>
                <a:srgbClr val="FFFFFF"/>
              </a:solidFill>
            </a:endParaRPr>
          </a:p>
          <a:p>
            <a:pPr marL="0" lvl="0" indent="0" algn="l" rtl="0">
              <a:spcBef>
                <a:spcPts val="360"/>
              </a:spcBef>
              <a:spcAft>
                <a:spcPts val="0"/>
              </a:spcAft>
              <a:buNone/>
            </a:pPr>
            <a:r>
              <a:rPr lang="en-US" sz="1200" b="1">
                <a:solidFill>
                  <a:srgbClr val="FFFFFF"/>
                </a:solidFill>
              </a:rPr>
              <a:t>2. To identify and explain the cultural standards by which homicidal acts are judged.</a:t>
            </a:r>
            <a:endParaRPr sz="1200" b="1">
              <a:solidFill>
                <a:srgbClr val="FFFFFF"/>
              </a:solidFill>
            </a:endParaRPr>
          </a:p>
          <a:p>
            <a:pPr marL="0" lvl="0" indent="0" algn="l" rtl="0">
              <a:spcBef>
                <a:spcPts val="360"/>
              </a:spcBef>
              <a:spcAft>
                <a:spcPts val="0"/>
              </a:spcAft>
              <a:buNone/>
            </a:pPr>
            <a:r>
              <a:rPr lang="en-US" sz="1200" b="1">
                <a:solidFill>
                  <a:srgbClr val="FFFFFF"/>
                </a:solidFill>
              </a:rPr>
              <a:t>3. To define homicide and distinguish various categories and types.</a:t>
            </a:r>
            <a:endParaRPr sz="1200" b="1">
              <a:solidFill>
                <a:srgbClr val="FFFFFF"/>
              </a:solidFill>
            </a:endParaRPr>
          </a:p>
          <a:p>
            <a:pPr marL="0" lvl="0" indent="0" algn="l" rtl="0">
              <a:spcBef>
                <a:spcPts val="360"/>
              </a:spcBef>
              <a:spcAft>
                <a:spcPts val="0"/>
              </a:spcAft>
              <a:buNone/>
            </a:pPr>
            <a:r>
              <a:rPr lang="en-US" sz="1200" b="1">
                <a:solidFill>
                  <a:srgbClr val="FFFFFF"/>
                </a:solidFill>
              </a:rPr>
              <a:t>4. To evaluate the effects of capital punishment.</a:t>
            </a:r>
            <a:endParaRPr sz="1200" b="1">
              <a:solidFill>
                <a:srgbClr val="FFFFFF"/>
              </a:solidFill>
            </a:endParaRPr>
          </a:p>
          <a:p>
            <a:pPr marL="0" lvl="0" indent="0" algn="l" rtl="0">
              <a:spcBef>
                <a:spcPts val="360"/>
              </a:spcBef>
              <a:spcAft>
                <a:spcPts val="0"/>
              </a:spcAft>
              <a:buNone/>
            </a:pPr>
            <a:r>
              <a:rPr lang="en-US" sz="1200" b="1">
                <a:solidFill>
                  <a:srgbClr val="FFFFFF"/>
                </a:solidFill>
              </a:rPr>
              <a:t>5. To develop an alternative model for punishment.</a:t>
            </a:r>
            <a:endParaRPr sz="1200" b="1">
              <a:solidFill>
                <a:srgbClr val="FFFFFF"/>
              </a:solidFill>
            </a:endParaRPr>
          </a:p>
          <a:p>
            <a:pPr marL="0" lvl="0" indent="0" algn="l" rtl="0">
              <a:spcBef>
                <a:spcPts val="360"/>
              </a:spcBef>
              <a:spcAft>
                <a:spcPts val="0"/>
              </a:spcAft>
              <a:buNone/>
            </a:pPr>
            <a:r>
              <a:rPr lang="en-US" sz="1200" b="1">
                <a:solidFill>
                  <a:srgbClr val="FFFFFF"/>
                </a:solidFill>
              </a:rPr>
              <a:t>6. To identify policies and practices that promote social justice.</a:t>
            </a:r>
            <a:endParaRPr sz="1200" b="1">
              <a:solidFill>
                <a:srgbClr val="FFFFFF"/>
              </a:solidFill>
            </a:endParaRPr>
          </a:p>
          <a:p>
            <a:pPr marL="0" lvl="0" indent="0" algn="l" rtl="0">
              <a:spcBef>
                <a:spcPts val="360"/>
              </a:spcBef>
              <a:spcAft>
                <a:spcPts val="0"/>
              </a:spcAft>
              <a:buNone/>
            </a:pPr>
            <a:r>
              <a:rPr lang="en-US" sz="1200" b="1">
                <a:solidFill>
                  <a:srgbClr val="FFFFFF"/>
                </a:solidFill>
              </a:rPr>
              <a:t>Greetings  and Review                                                                                                      </a:t>
            </a:r>
            <a:endParaRPr sz="1200" b="1">
              <a:solidFill>
                <a:srgbClr val="FFFFFF"/>
              </a:solidFill>
            </a:endParaRPr>
          </a:p>
          <a:p>
            <a:pPr marL="0" lvl="0" indent="0" algn="l" rtl="0">
              <a:spcBef>
                <a:spcPts val="360"/>
              </a:spcBef>
              <a:spcAft>
                <a:spcPts val="0"/>
              </a:spcAft>
              <a:buNone/>
            </a:pPr>
            <a:r>
              <a:rPr lang="en-US" sz="1200" b="1">
                <a:solidFill>
                  <a:srgbClr val="FFFFFF"/>
                </a:solidFill>
              </a:rPr>
              <a:t>THE DEATH SYSTEM AND CRIMINAL JUSTICE</a:t>
            </a:r>
            <a:endParaRPr sz="1200" b="1">
              <a:solidFill>
                <a:srgbClr val="FFFFFF"/>
              </a:solidFill>
            </a:endParaRPr>
          </a:p>
          <a:p>
            <a:pPr marL="0" lvl="0" indent="0" algn="l" rtl="0">
              <a:spcBef>
                <a:spcPts val="360"/>
              </a:spcBef>
              <a:spcAft>
                <a:spcPts val="0"/>
              </a:spcAft>
              <a:buNone/>
            </a:pPr>
            <a:endParaRPr sz="600" b="1">
              <a:solidFill>
                <a:srgbClr val="FFFFFF"/>
              </a:solidFill>
            </a:endParaRPr>
          </a:p>
          <a:p>
            <a:pPr marL="0" lvl="0" indent="0" algn="l" rtl="0">
              <a:spcBef>
                <a:spcPts val="360"/>
              </a:spcBef>
              <a:spcAft>
                <a:spcPts val="0"/>
              </a:spcAft>
              <a:buNone/>
            </a:pPr>
            <a:r>
              <a:rPr lang="en-US" sz="1200" b="1">
                <a:solidFill>
                  <a:srgbClr val="FFFFFF"/>
                </a:solidFill>
              </a:rPr>
              <a:t>be prepared to discuss the following 4 items:</a:t>
            </a:r>
            <a:endParaRPr sz="1200" b="1">
              <a:solidFill>
                <a:srgbClr val="FFFFFF"/>
              </a:solidFill>
            </a:endParaRPr>
          </a:p>
          <a:p>
            <a:pPr marL="0" lvl="0" indent="0" algn="l" rtl="0">
              <a:spcBef>
                <a:spcPts val="360"/>
              </a:spcBef>
              <a:spcAft>
                <a:spcPts val="0"/>
              </a:spcAft>
              <a:buNone/>
            </a:pPr>
            <a:endParaRPr sz="1300" b="1">
              <a:solidFill>
                <a:srgbClr val="FFFFFF"/>
              </a:solidFill>
            </a:endParaRPr>
          </a:p>
          <a:p>
            <a:pPr marL="0" lvl="0" indent="0" algn="l" rtl="0">
              <a:spcBef>
                <a:spcPts val="360"/>
              </a:spcBef>
              <a:spcAft>
                <a:spcPts val="0"/>
              </a:spcAft>
              <a:buNone/>
            </a:pPr>
            <a:r>
              <a:rPr lang="en-US" sz="1200" b="1">
                <a:solidFill>
                  <a:srgbClr val="FFFFFF"/>
                </a:solidFill>
              </a:rPr>
              <a:t>1. Identify the arguments for and against capital punishment.</a:t>
            </a:r>
            <a:endParaRPr sz="1200" b="1">
              <a:solidFill>
                <a:srgbClr val="FFFFFF"/>
              </a:solidFill>
            </a:endParaRPr>
          </a:p>
          <a:p>
            <a:pPr marL="0" lvl="0" indent="0" algn="l" rtl="0">
              <a:spcBef>
                <a:spcPts val="360"/>
              </a:spcBef>
              <a:spcAft>
                <a:spcPts val="0"/>
              </a:spcAft>
              <a:buNone/>
            </a:pPr>
            <a:r>
              <a:rPr lang="en-US" sz="1200" b="1">
                <a:solidFill>
                  <a:srgbClr val="FFFFFF"/>
                </a:solidFill>
              </a:rPr>
              <a:t>2. Explain how differential punishments for homicide may be based on the relationship of the killer to the victim.</a:t>
            </a:r>
            <a:endParaRPr sz="1200" b="1">
              <a:solidFill>
                <a:srgbClr val="FFFFFF"/>
              </a:solidFill>
            </a:endParaRPr>
          </a:p>
          <a:p>
            <a:pPr marL="0" lvl="0" indent="0" algn="l" rtl="0">
              <a:spcBef>
                <a:spcPts val="360"/>
              </a:spcBef>
              <a:spcAft>
                <a:spcPts val="0"/>
              </a:spcAft>
              <a:buNone/>
            </a:pPr>
            <a:r>
              <a:rPr lang="en-US" sz="1200" b="1">
                <a:solidFill>
                  <a:srgbClr val="FFFFFF"/>
                </a:solidFill>
              </a:rPr>
              <a:t>3. List the pros and cons of capital punishment as you see them and assess your ideas.</a:t>
            </a:r>
            <a:endParaRPr sz="1200" b="1">
              <a:solidFill>
                <a:srgbClr val="FFFFFF"/>
              </a:solidFill>
            </a:endParaRPr>
          </a:p>
          <a:p>
            <a:pPr marL="0" lvl="0" indent="0" algn="l" rtl="0">
              <a:spcBef>
                <a:spcPts val="360"/>
              </a:spcBef>
              <a:spcAft>
                <a:spcPts val="0"/>
              </a:spcAft>
              <a:buNone/>
            </a:pPr>
            <a:r>
              <a:rPr lang="en-US" sz="1200" b="1">
                <a:solidFill>
                  <a:srgbClr val="FFFFFF"/>
                </a:solidFill>
              </a:rPr>
              <a:t>4. Are there alternatives? What are they?</a:t>
            </a:r>
            <a:endParaRPr sz="600" b="1">
              <a:solidFill>
                <a:srgbClr val="FFFFFF"/>
              </a:solidFill>
            </a:endParaRPr>
          </a:p>
          <a:p>
            <a:pPr marL="0" lvl="0" indent="0" algn="l" rtl="0">
              <a:spcBef>
                <a:spcPts val="360"/>
              </a:spcBef>
              <a:spcAft>
                <a:spcPts val="0"/>
              </a:spcAft>
              <a:buClr>
                <a:schemeClr val="dk1"/>
              </a:buClr>
              <a:buSzPts val="1100"/>
              <a:buFont typeface="Arial"/>
              <a:buNone/>
            </a:pPr>
            <a:r>
              <a:rPr lang="en-US" sz="1200" b="1" u="sng">
                <a:solidFill>
                  <a:srgbClr val="FFFFFF"/>
                </a:solidFill>
              </a:rPr>
              <a:t> 23: DEATH SYSTEMS: MORTALITY AND SOCIETY  (</a:t>
            </a:r>
            <a:r>
              <a:rPr lang="en-US" sz="1200" b="1">
                <a:solidFill>
                  <a:srgbClr val="FFFFFF"/>
                </a:solidFill>
              </a:rPr>
              <a:t>CHAPTER 4)</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OBJECTIVES</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1. To identify the components and impact of the death system.</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2. To identify and explain the cultural standards by which homicidal acts are judged.</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3. To define homicide and distinguish various categories and types.</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4. To evaluate the effects of capital punishment.</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5. To develop an alternative model for punishment.</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6. To identify policies and practices that promote social justice.</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Greetings  and Review                                                                                                      </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THE DEATH SYSTEM AND CRIMINAL JUSTICE</a:t>
            </a:r>
            <a:endParaRPr sz="1200" b="1">
              <a:solidFill>
                <a:srgbClr val="FFFFFF"/>
              </a:solidFill>
            </a:endParaRPr>
          </a:p>
          <a:p>
            <a:pPr marL="0" lvl="0" indent="0" algn="l" rtl="0">
              <a:spcBef>
                <a:spcPts val="360"/>
              </a:spcBef>
              <a:spcAft>
                <a:spcPts val="0"/>
              </a:spcAft>
              <a:buClr>
                <a:schemeClr val="dk1"/>
              </a:buClr>
              <a:buSzPts val="1100"/>
              <a:buFont typeface="Arial"/>
              <a:buNone/>
            </a:pPr>
            <a:endParaRPr sz="6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be prepared to discuss the following 4 items:</a:t>
            </a:r>
            <a:endParaRPr sz="1200" b="1">
              <a:solidFill>
                <a:srgbClr val="FFFFFF"/>
              </a:solidFill>
            </a:endParaRPr>
          </a:p>
          <a:p>
            <a:pPr marL="0" lvl="0" indent="0" algn="l" rtl="0">
              <a:spcBef>
                <a:spcPts val="360"/>
              </a:spcBef>
              <a:spcAft>
                <a:spcPts val="0"/>
              </a:spcAft>
              <a:buClr>
                <a:schemeClr val="dk1"/>
              </a:buClr>
              <a:buSzPts val="1100"/>
              <a:buFont typeface="Arial"/>
              <a:buNone/>
            </a:pPr>
            <a:endParaRPr sz="13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1. Identify the arguments for and against capital punishment.</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2. Explain how differential punishments for homicide may be based on the relationship of the killer to the victim.</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3. List the pros and cons of capital punishment as you see them and assess your ideas.</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4. Are there alternatives? What are they?</a:t>
            </a:r>
            <a:endParaRPr sz="600" b="1">
              <a:solidFill>
                <a:srgbClr val="FFFFFF"/>
              </a:solidFill>
            </a:endParaRPr>
          </a:p>
          <a:p>
            <a:pPr marL="0" lvl="0" indent="0" algn="l" rtl="0">
              <a:spcBef>
                <a:spcPts val="0"/>
              </a:spcBef>
              <a:spcAft>
                <a:spcPts val="0"/>
              </a:spcAft>
              <a:buNone/>
            </a:pPr>
            <a:endParaRPr/>
          </a:p>
        </p:txBody>
      </p:sp>
      <p:sp>
        <p:nvSpPr>
          <p:cNvPr id="101" name="Google Shape;101;g9a48f14aca_0_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a48f14ac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a48f14ac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9a48f14aca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9a48f14aca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9a48f14aca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9a48f14aca_0_13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9a48f14aca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9a48f14aca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9a48f14aca_0_8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a48f14aca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a48f14aca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9a48f14aca_0_7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a48f14aca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9a48f14aca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9a48f14aca_0_6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9a48f14aca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9a48f14aca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9a48f14aca_0_7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a48f14aca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a48f14aca_0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9a48f14aca_0_10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a48f14aca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a48f14aca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9a48f14aca_0_2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a:spLocks noGrp="1"/>
          </p:cNvSpPr>
          <p:nvPr>
            <p:ph type="clipArt" idx="2"/>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5" name="Google Shape;75;p1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6" name="Google Shape;76;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2" name="Google Shape;82;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88" name="Google Shape;88;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7"/>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3" name="Google Shape;53;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59" name="Google Shape;59;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0" name="Google Shape;60;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66" name="Google Shape;66;p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67" name="Google Shape;67;p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68" name="Google Shape;68;p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9NEDiFGJU-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OPzAylHWz-k"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685800" y="717550"/>
            <a:ext cx="7772400" cy="708025"/>
          </a:xfrm>
          <a:prstGeom prst="rect">
            <a:avLst/>
          </a:prstGeom>
          <a:noFill/>
          <a:ln>
            <a:noFill/>
          </a:ln>
        </p:spPr>
        <p:txBody>
          <a:bodyPr spcFirstLastPara="1" wrap="square" lIns="92150" tIns="46075" rIns="92150" bIns="46075"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Capital Punishment</a:t>
            </a:r>
            <a:endParaRPr/>
          </a:p>
        </p:txBody>
      </p:sp>
      <p:sp>
        <p:nvSpPr>
          <p:cNvPr id="96" name="Google Shape;96;p14"/>
          <p:cNvSpPr txBox="1">
            <a:spLocks noGrp="1"/>
          </p:cNvSpPr>
          <p:nvPr>
            <p:ph type="body" idx="1"/>
          </p:nvPr>
        </p:nvSpPr>
        <p:spPr>
          <a:xfrm>
            <a:off x="3886200" y="2209800"/>
            <a:ext cx="5105400" cy="1698625"/>
          </a:xfrm>
          <a:prstGeom prst="rect">
            <a:avLst/>
          </a:prstGeom>
          <a:noFill/>
          <a:ln>
            <a:noFill/>
          </a:ln>
        </p:spPr>
        <p:txBody>
          <a:bodyPr spcFirstLastPara="1" wrap="square" lIns="92150" tIns="46075" rIns="92150" bIns="46075" anchor="t" anchorCtr="0">
            <a:noAutofit/>
          </a:bodyPr>
          <a:lstStyle/>
          <a:p>
            <a:pPr marL="0" lvl="0" indent="0" algn="l" rtl="0">
              <a:lnSpc>
                <a:spcPct val="100000"/>
              </a:lnSpc>
              <a:spcBef>
                <a:spcPts val="0"/>
              </a:spcBef>
              <a:spcAft>
                <a:spcPts val="0"/>
              </a:spcAft>
              <a:buClr>
                <a:schemeClr val="dk1"/>
              </a:buClr>
              <a:buSzPts val="2000"/>
              <a:buFont typeface="Arial"/>
              <a:buNone/>
            </a:pPr>
            <a:endParaRPr sz="2000" b="0" i="0" u="none">
              <a:solidFill>
                <a:schemeClr val="dk1"/>
              </a:solidFill>
              <a:latin typeface="Arial"/>
              <a:ea typeface="Arial"/>
              <a:cs typeface="Arial"/>
              <a:sym typeface="Arial"/>
            </a:endParaRPr>
          </a:p>
          <a:p>
            <a:pPr marL="0" lvl="0" indent="0" algn="l" rtl="0">
              <a:lnSpc>
                <a:spcPct val="100000"/>
              </a:lnSpc>
              <a:spcBef>
                <a:spcPts val="500"/>
              </a:spcBef>
              <a:spcAft>
                <a:spcPts val="0"/>
              </a:spcAft>
              <a:buClr>
                <a:srgbClr val="FFFF00"/>
              </a:buClr>
              <a:buSzPts val="4000"/>
              <a:buFont typeface="Arial"/>
              <a:buNone/>
            </a:pPr>
            <a:r>
              <a:rPr lang="en-US" sz="4000" b="0" i="1" u="none">
                <a:solidFill>
                  <a:srgbClr val="FFFF00"/>
                </a:solidFill>
                <a:latin typeface="Arial"/>
                <a:ea typeface="Arial"/>
                <a:cs typeface="Arial"/>
                <a:sym typeface="Arial"/>
              </a:rPr>
              <a:t>College of the Desert</a:t>
            </a:r>
            <a:endParaRPr/>
          </a:p>
          <a:p>
            <a:pPr marL="0" lvl="0" indent="0" algn="l" rtl="0">
              <a:lnSpc>
                <a:spcPct val="100000"/>
              </a:lnSpc>
              <a:spcBef>
                <a:spcPts val="500"/>
              </a:spcBef>
              <a:spcAft>
                <a:spcPts val="0"/>
              </a:spcAft>
              <a:buClr>
                <a:srgbClr val="FFFF00"/>
              </a:buClr>
              <a:buSzPts val="3600"/>
              <a:buFont typeface="Arial"/>
              <a:buNone/>
            </a:pPr>
            <a:r>
              <a:rPr lang="en-US" sz="3600" b="0" i="1" u="none">
                <a:solidFill>
                  <a:srgbClr val="FFFF00"/>
                </a:solidFill>
                <a:latin typeface="Arial"/>
                <a:ea typeface="Arial"/>
                <a:cs typeface="Arial"/>
                <a:sym typeface="Arial"/>
              </a:rPr>
              <a:t>		</a:t>
            </a:r>
            <a:r>
              <a:rPr lang="en-US" sz="2500" b="0" i="1" u="none">
                <a:solidFill>
                  <a:schemeClr val="lt1"/>
                </a:solidFill>
                <a:latin typeface="Arial"/>
                <a:ea typeface="Arial"/>
                <a:cs typeface="Arial"/>
                <a:sym typeface="Arial"/>
              </a:rPr>
              <a:t>September 23, 2020</a:t>
            </a:r>
            <a:endParaRPr sz="2500" b="0" i="1" u="none">
              <a:solidFill>
                <a:schemeClr val="lt1"/>
              </a:solidFill>
              <a:latin typeface="Arial"/>
              <a:ea typeface="Arial"/>
              <a:cs typeface="Arial"/>
              <a:sym typeface="Arial"/>
            </a:endParaRPr>
          </a:p>
          <a:p>
            <a:pPr marL="0" lvl="0" indent="0" algn="l" rtl="0">
              <a:lnSpc>
                <a:spcPct val="100000"/>
              </a:lnSpc>
              <a:spcBef>
                <a:spcPts val="500"/>
              </a:spcBef>
              <a:spcAft>
                <a:spcPts val="0"/>
              </a:spcAft>
              <a:buClr>
                <a:srgbClr val="FFFF00"/>
              </a:buClr>
              <a:buSzPts val="3600"/>
              <a:buFont typeface="Arial"/>
              <a:buNone/>
            </a:pPr>
            <a:r>
              <a:rPr lang="en-US" sz="2200" i="1">
                <a:solidFill>
                  <a:schemeClr val="lt1"/>
                </a:solidFill>
              </a:rPr>
              <a:t>Elizabeth Waddell Bellamy, JD </a:t>
            </a:r>
            <a:r>
              <a:rPr lang="en-US" sz="1100" i="1">
                <a:solidFill>
                  <a:schemeClr val="lt1"/>
                </a:solidFill>
              </a:rPr>
              <a:t>and </a:t>
            </a:r>
            <a:endParaRPr sz="1100" i="1">
              <a:solidFill>
                <a:schemeClr val="lt1"/>
              </a:solidFill>
            </a:endParaRPr>
          </a:p>
          <a:p>
            <a:pPr marL="0" lvl="0" indent="0" algn="l" rtl="0">
              <a:lnSpc>
                <a:spcPct val="100000"/>
              </a:lnSpc>
              <a:spcBef>
                <a:spcPts val="500"/>
              </a:spcBef>
              <a:spcAft>
                <a:spcPts val="0"/>
              </a:spcAft>
              <a:buClr>
                <a:srgbClr val="FFFF00"/>
              </a:buClr>
              <a:buSzPts val="3600"/>
              <a:buFont typeface="Arial"/>
              <a:buNone/>
            </a:pPr>
            <a:r>
              <a:rPr lang="en-US" sz="2200" i="1">
                <a:solidFill>
                  <a:schemeClr val="lt1"/>
                </a:solidFill>
              </a:rPr>
              <a:t>Judge Page Bellamy</a:t>
            </a:r>
            <a:endParaRPr sz="2200" i="1">
              <a:solidFill>
                <a:schemeClr val="lt1"/>
              </a:solidFill>
            </a:endParaRPr>
          </a:p>
        </p:txBody>
      </p:sp>
      <p:pic>
        <p:nvPicPr>
          <p:cNvPr id="97" name="Google Shape;97;p14" descr="Missouristateseal"/>
          <p:cNvPicPr preferRelativeResize="0"/>
          <p:nvPr/>
        </p:nvPicPr>
        <p:blipFill rotWithShape="1">
          <a:blip r:embed="rId3">
            <a:alphaModFix/>
          </a:blip>
          <a:srcRect/>
          <a:stretch/>
        </p:blipFill>
        <p:spPr>
          <a:xfrm>
            <a:off x="303212" y="2057400"/>
            <a:ext cx="3581400" cy="3581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Murder Second Degree</a:t>
            </a:r>
            <a:br>
              <a:rPr lang="en-US" sz="2000" b="0" i="0" u="none">
                <a:solidFill>
                  <a:schemeClr val="lt1"/>
                </a:solidFill>
                <a:latin typeface="Arial"/>
                <a:ea typeface="Arial"/>
                <a:cs typeface="Arial"/>
                <a:sym typeface="Arial"/>
              </a:rPr>
            </a:br>
            <a:endParaRPr/>
          </a:p>
        </p:txBody>
      </p:sp>
      <p:sp>
        <p:nvSpPr>
          <p:cNvPr id="174" name="Google Shape;174;p2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Clr>
                <a:schemeClr val="dk1"/>
              </a:buClr>
              <a:buSzPts val="1100"/>
              <a:buFont typeface="Arial"/>
              <a:buNone/>
            </a:pPr>
            <a:r>
              <a:rPr lang="en-US" sz="1700">
                <a:solidFill>
                  <a:srgbClr val="666666"/>
                </a:solidFill>
                <a:highlight>
                  <a:srgbClr val="FFFFFF"/>
                </a:highlight>
                <a:latin typeface="Roboto"/>
                <a:ea typeface="Roboto"/>
                <a:cs typeface="Roboto"/>
                <a:sym typeface="Roboto"/>
              </a:rPr>
              <a:t>Adam pays Bill a visit to discuss the fence between their properties, and while there impulsively grabs a shotgun hanging above the fireplace and shoots and kills Bill.</a:t>
            </a:r>
            <a:endParaRPr sz="1700">
              <a:solidFill>
                <a:srgbClr val="666666"/>
              </a:solidFill>
              <a:highlight>
                <a:srgbClr val="FFFFFF"/>
              </a:highlight>
              <a:latin typeface="Roboto"/>
              <a:ea typeface="Roboto"/>
              <a:cs typeface="Roboto"/>
              <a:sym typeface="Roboto"/>
            </a:endParaRPr>
          </a:p>
          <a:p>
            <a:pPr marL="0" lvl="0" indent="0" algn="l" rtl="0">
              <a:lnSpc>
                <a:spcPct val="160000"/>
              </a:lnSpc>
              <a:spcBef>
                <a:spcPts val="1200"/>
              </a:spcBef>
              <a:spcAft>
                <a:spcPts val="0"/>
              </a:spcAft>
              <a:buClr>
                <a:schemeClr val="dk1"/>
              </a:buClr>
              <a:buSzPts val="1100"/>
              <a:buFont typeface="Arial"/>
              <a:buNone/>
            </a:pPr>
            <a:r>
              <a:rPr lang="en-US" sz="1700">
                <a:solidFill>
                  <a:srgbClr val="666666"/>
                </a:solidFill>
                <a:highlight>
                  <a:srgbClr val="FFFFFF"/>
                </a:highlight>
                <a:latin typeface="Roboto"/>
                <a:ea typeface="Roboto"/>
                <a:cs typeface="Roboto"/>
                <a:sym typeface="Roboto"/>
              </a:rPr>
              <a:t>Adam didn't have any plan to kill Bill when he went to Bill's house that day, so there was no premeditation. At the time he pulled the trigger, however, Adam fully intended to kill Bill. </a:t>
            </a:r>
            <a:endParaRPr sz="1700">
              <a:solidFill>
                <a:srgbClr val="666666"/>
              </a:solidFill>
              <a:highlight>
                <a:srgbClr val="FFFFFF"/>
              </a:highlight>
              <a:latin typeface="Roboto"/>
              <a:ea typeface="Roboto"/>
              <a:cs typeface="Roboto"/>
              <a:sym typeface="Roboto"/>
            </a:endParaRPr>
          </a:p>
          <a:p>
            <a:pPr marL="0" marR="0" lvl="0" indent="0" algn="l" rtl="0">
              <a:spcBef>
                <a:spcPts val="1200"/>
              </a:spcBef>
              <a:spcAft>
                <a:spcPts val="0"/>
              </a:spcAft>
              <a:buClr>
                <a:schemeClr val="dk1"/>
              </a:buClr>
              <a:buSzPts val="3200"/>
              <a:buFont typeface="Arial"/>
              <a:buNone/>
            </a:pPr>
            <a:r>
              <a:rPr lang="en-US" sz="2500">
                <a:solidFill>
                  <a:srgbClr val="FFFFFF"/>
                </a:solidFill>
              </a:rPr>
              <a:t>FELONY MURDER</a:t>
            </a:r>
            <a:br>
              <a:rPr lang="en-US" sz="2500">
                <a:solidFill>
                  <a:srgbClr val="FFFFFF"/>
                </a:solidFill>
              </a:rPr>
            </a:br>
            <a:r>
              <a:rPr lang="en-US" sz="1600">
                <a:solidFill>
                  <a:srgbClr val="666666"/>
                </a:solidFill>
                <a:highlight>
                  <a:srgbClr val="FFFFFF"/>
                </a:highlight>
                <a:latin typeface="Roboto"/>
                <a:ea typeface="Roboto"/>
                <a:cs typeface="Roboto"/>
                <a:sym typeface="Roboto"/>
              </a:rPr>
              <a:t>Adam and Bill go into a convenience store intending to rob it at gunpoint (which is a felony), and Adam ends up shooting the store owner, a jury could also find Bill (who didn't shoot anyone) guilty of murder, on the ground that he was involved in the original felony when the killing took place.</a:t>
            </a:r>
            <a:endParaRPr sz="1600">
              <a:solidFill>
                <a:srgbClr val="666666"/>
              </a:solidFill>
              <a:highlight>
                <a:srgbClr val="FFFFFF"/>
              </a:highlight>
              <a:latin typeface="Roboto"/>
              <a:ea typeface="Roboto"/>
              <a:cs typeface="Roboto"/>
              <a:sym typeface="Roboto"/>
            </a:endParaRPr>
          </a:p>
          <a:p>
            <a:pPr marL="203200" marR="0" lvl="0" indent="0" algn="l" rtl="0">
              <a:spcBef>
                <a:spcPts val="0"/>
              </a:spcBef>
              <a:spcAft>
                <a:spcPts val="0"/>
              </a:spcAft>
              <a:buClr>
                <a:schemeClr val="dk1"/>
              </a:buClr>
              <a:buSzPts val="3200"/>
              <a:buFont typeface="Arial"/>
              <a:buNone/>
            </a:pPr>
            <a:r>
              <a:rPr lang="en-US" sz="2400">
                <a:solidFill>
                  <a:srgbClr val="FFFFFF"/>
                </a:solidFill>
              </a:rPr>
              <a:t>GEORGE FLOYD KILLER</a:t>
            </a:r>
            <a:endParaRPr sz="24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Voluntary Manslaughter</a:t>
            </a:r>
            <a:br>
              <a:rPr lang="en-US" sz="2000" b="0" i="0" u="none">
                <a:solidFill>
                  <a:schemeClr val="lt1"/>
                </a:solidFill>
                <a:latin typeface="Arial"/>
                <a:ea typeface="Arial"/>
                <a:cs typeface="Arial"/>
                <a:sym typeface="Arial"/>
              </a:rPr>
            </a:br>
            <a:endParaRPr/>
          </a:p>
        </p:txBody>
      </p:sp>
      <p:sp>
        <p:nvSpPr>
          <p:cNvPr id="180" name="Google Shape;180;p24"/>
          <p:cNvSpPr txBox="1">
            <a:spLocks noGrp="1"/>
          </p:cNvSpPr>
          <p:nvPr>
            <p:ph type="body" idx="1"/>
          </p:nvPr>
        </p:nvSpPr>
        <p:spPr>
          <a:xfrm>
            <a:off x="457200" y="1600200"/>
            <a:ext cx="8229600" cy="3625800"/>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r>
              <a:rPr lang="en-US">
                <a:solidFill>
                  <a:srgbClr val="FFFFFF"/>
                </a:solidFill>
              </a:rPr>
              <a:t>Heat of passion</a:t>
            </a:r>
            <a:r>
              <a:rPr lang="en-US"/>
              <a:t> </a:t>
            </a:r>
            <a:endParaRPr sz="3200">
              <a:solidFill>
                <a:schemeClr val="dk1"/>
              </a:solidFill>
              <a:latin typeface="Arial"/>
              <a:ea typeface="Arial"/>
              <a:cs typeface="Arial"/>
              <a:sym typeface="Arial"/>
            </a:endParaRPr>
          </a:p>
        </p:txBody>
      </p:sp>
      <p:pic>
        <p:nvPicPr>
          <p:cNvPr id="181" name="Google Shape;181;p24"/>
          <p:cNvPicPr preferRelativeResize="0"/>
          <p:nvPr/>
        </p:nvPicPr>
        <p:blipFill>
          <a:blip r:embed="rId3">
            <a:alphaModFix/>
          </a:blip>
          <a:stretch>
            <a:fillRect/>
          </a:stretch>
        </p:blipFill>
        <p:spPr>
          <a:xfrm>
            <a:off x="122625" y="2196775"/>
            <a:ext cx="9144000" cy="4444250"/>
          </a:xfrm>
          <a:prstGeom prst="rect">
            <a:avLst/>
          </a:prstGeom>
          <a:noFill/>
          <a:ln>
            <a:noFill/>
          </a:ln>
        </p:spPr>
      </p:pic>
      <p:pic>
        <p:nvPicPr>
          <p:cNvPr id="182" name="Google Shape;182;p24"/>
          <p:cNvPicPr preferRelativeResize="0"/>
          <p:nvPr/>
        </p:nvPicPr>
        <p:blipFill>
          <a:blip r:embed="rId4">
            <a:alphaModFix/>
          </a:blip>
          <a:stretch>
            <a:fillRect/>
          </a:stretch>
        </p:blipFill>
        <p:spPr>
          <a:xfrm>
            <a:off x="4258400" y="1600200"/>
            <a:ext cx="1910100" cy="503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Involuntary Manslaughter</a:t>
            </a:r>
            <a:br>
              <a:rPr lang="en-US" sz="2000" b="0" i="0" u="none">
                <a:solidFill>
                  <a:schemeClr val="lt1"/>
                </a:solidFill>
                <a:latin typeface="Arial"/>
                <a:ea typeface="Arial"/>
                <a:cs typeface="Arial"/>
                <a:sym typeface="Arial"/>
              </a:rPr>
            </a:br>
            <a:endParaRPr/>
          </a:p>
        </p:txBody>
      </p:sp>
      <p:sp>
        <p:nvSpPr>
          <p:cNvPr id="188" name="Google Shape;188;p2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189" name="Google Shape;189;p25"/>
          <p:cNvPicPr preferRelativeResize="0"/>
          <p:nvPr/>
        </p:nvPicPr>
        <p:blipFill>
          <a:blip r:embed="rId3">
            <a:alphaModFix/>
          </a:blip>
          <a:stretch>
            <a:fillRect/>
          </a:stretch>
        </p:blipFill>
        <p:spPr>
          <a:xfrm>
            <a:off x="0" y="1600200"/>
            <a:ext cx="9144000" cy="5257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JUSTIFIABLE HOMICIDE</a:t>
            </a:r>
            <a:endParaRPr>
              <a:solidFill>
                <a:srgbClr val="FFFFFF"/>
              </a:solidFill>
            </a:endParaRPr>
          </a:p>
        </p:txBody>
      </p:sp>
      <p:sp>
        <p:nvSpPr>
          <p:cNvPr id="196" name="Google Shape;196;p26"/>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solidFill>
                  <a:srgbClr val="FFFFFF"/>
                </a:solidFill>
              </a:rPr>
              <a:t>Is it a crime?</a:t>
            </a:r>
            <a:endParaRPr>
              <a:solidFill>
                <a:srgbClr val="FFFFFF"/>
              </a:solidFill>
            </a:endParaRPr>
          </a:p>
          <a:p>
            <a:pPr marL="0" lvl="0" indent="0" algn="l" rtl="0">
              <a:spcBef>
                <a:spcPts val="360"/>
              </a:spcBef>
              <a:spcAft>
                <a:spcPts val="0"/>
              </a:spcAft>
              <a:buNone/>
            </a:pPr>
            <a:endParaRPr>
              <a:solidFill>
                <a:srgbClr val="FFFFFF"/>
              </a:solidFill>
            </a:endParaRPr>
          </a:p>
          <a:p>
            <a:pPr marL="0" lvl="0" indent="0" algn="l" rtl="0">
              <a:spcBef>
                <a:spcPts val="360"/>
              </a:spcBef>
              <a:spcAft>
                <a:spcPts val="0"/>
              </a:spcAft>
              <a:buNone/>
            </a:pPr>
            <a:endParaRPr>
              <a:solidFill>
                <a:srgbClr val="FFFFFF"/>
              </a:solidFill>
            </a:endParaRPr>
          </a:p>
        </p:txBody>
      </p:sp>
      <p:pic>
        <p:nvPicPr>
          <p:cNvPr id="197" name="Google Shape;197;p26"/>
          <p:cNvPicPr preferRelativeResize="0"/>
          <p:nvPr/>
        </p:nvPicPr>
        <p:blipFill>
          <a:blip r:embed="rId3">
            <a:alphaModFix/>
          </a:blip>
          <a:stretch>
            <a:fillRect/>
          </a:stretch>
        </p:blipFill>
        <p:spPr>
          <a:xfrm>
            <a:off x="3219450" y="2586038"/>
            <a:ext cx="2705100" cy="1685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solidFill>
                  <a:srgbClr val="FFFFFF"/>
                </a:solidFill>
              </a:rPr>
              <a:t>DP in CA</a:t>
            </a:r>
            <a:endParaRPr sz="3000">
              <a:solidFill>
                <a:srgbClr val="FFFFFF"/>
              </a:solidFill>
            </a:endParaRPr>
          </a:p>
        </p:txBody>
      </p:sp>
      <p:sp>
        <p:nvSpPr>
          <p:cNvPr id="204" name="Google Shape;204;p2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Death Penalty: </a:t>
            </a:r>
            <a:r>
              <a:rPr lang="en-US" sz="1200" b="1">
                <a:solidFill>
                  <a:srgbClr val="004D99"/>
                </a:solidFill>
                <a:highlight>
                  <a:srgbClr val="FFFFFF"/>
                </a:highlight>
              </a:rPr>
              <a:t>Yes</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Number of Executions Since 1976: </a:t>
            </a:r>
            <a:r>
              <a:rPr lang="en-US" sz="1200" b="1">
                <a:solidFill>
                  <a:srgbClr val="004D99"/>
                </a:solidFill>
                <a:highlight>
                  <a:srgbClr val="FFFFFF"/>
                </a:highlight>
              </a:rPr>
              <a:t>13</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Number of Executions Before 1976 (may include federal and military executions): </a:t>
            </a:r>
            <a:r>
              <a:rPr lang="en-US" sz="1200" b="1">
                <a:solidFill>
                  <a:srgbClr val="004D99"/>
                </a:solidFill>
                <a:highlight>
                  <a:srgbClr val="FFFFFF"/>
                </a:highlight>
              </a:rPr>
              <a:t>725</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Current Death Row Population: </a:t>
            </a:r>
            <a:r>
              <a:rPr lang="en-US" sz="1200" b="1">
                <a:solidFill>
                  <a:srgbClr val="004D99"/>
                </a:solidFill>
                <a:highlight>
                  <a:srgbClr val="FFFFFF"/>
                </a:highlight>
              </a:rPr>
              <a:t>724</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Women on Death Row: </a:t>
            </a:r>
            <a:r>
              <a:rPr lang="en-US" sz="1200" b="1">
                <a:solidFill>
                  <a:srgbClr val="004D99"/>
                </a:solidFill>
                <a:highlight>
                  <a:srgbClr val="FFFFFF"/>
                </a:highlight>
              </a:rPr>
              <a:t>23</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Number of Innocent People Freed from Death Row: </a:t>
            </a:r>
            <a:r>
              <a:rPr lang="en-US" sz="1200" b="1">
                <a:solidFill>
                  <a:srgbClr val="004D99"/>
                </a:solidFill>
                <a:highlight>
                  <a:srgbClr val="FFFFFF"/>
                </a:highlight>
              </a:rPr>
              <a:t>5</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Number of Clemencies Granted: </a:t>
            </a:r>
            <a:r>
              <a:rPr lang="en-US" sz="1200" b="1">
                <a:solidFill>
                  <a:srgbClr val="004D99"/>
                </a:solidFill>
                <a:highlight>
                  <a:srgbClr val="FFFFFF"/>
                </a:highlight>
              </a:rPr>
              <a:t>0</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First Execution After Reinstatement: </a:t>
            </a:r>
            <a:r>
              <a:rPr lang="en-US" sz="1200" b="1">
                <a:solidFill>
                  <a:srgbClr val="004D99"/>
                </a:solidFill>
                <a:highlight>
                  <a:srgbClr val="FFFFFF"/>
                </a:highlight>
              </a:rPr>
              <a:t>1992</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Location of Death Row/Executions: </a:t>
            </a:r>
            <a:r>
              <a:rPr lang="en-US" sz="1100" b="1">
                <a:solidFill>
                  <a:srgbClr val="004D99"/>
                </a:solidFill>
                <a:highlight>
                  <a:srgbClr val="FFFFFF"/>
                </a:highlight>
              </a:rPr>
              <a:t>Men: San Quentin State Prison, San Quentin, CA Women: Central California Women’s Facility, Chowchilla, CA</a:t>
            </a:r>
            <a:endParaRPr sz="11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Murder Rate (per 100,000 population): </a:t>
            </a:r>
            <a:r>
              <a:rPr lang="en-US" sz="1200" b="1">
                <a:solidFill>
                  <a:srgbClr val="004D99"/>
                </a:solidFill>
                <a:highlight>
                  <a:srgbClr val="FFFFFF"/>
                </a:highlight>
              </a:rPr>
              <a:t>4.6</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Is Life Without Parole an Option: </a:t>
            </a:r>
            <a:r>
              <a:rPr lang="en-US" sz="1200" b="1">
                <a:solidFill>
                  <a:srgbClr val="004D99"/>
                </a:solidFill>
                <a:highlight>
                  <a:srgbClr val="FFFFFF"/>
                </a:highlight>
              </a:rPr>
              <a:t>Yes</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Can a defendant get death for a felony in which s/he was not responsible for the murder: </a:t>
            </a:r>
            <a:r>
              <a:rPr lang="en-US" sz="1200" b="1">
                <a:solidFill>
                  <a:srgbClr val="004D99"/>
                </a:solidFill>
                <a:highlight>
                  <a:srgbClr val="FFFFFF"/>
                </a:highlight>
              </a:rPr>
              <a:t>Yes</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Method of Execution: </a:t>
            </a:r>
            <a:r>
              <a:rPr lang="en-US" sz="1200" b="1">
                <a:solidFill>
                  <a:srgbClr val="004D99"/>
                </a:solidFill>
                <a:highlight>
                  <a:srgbClr val="FFFFFF"/>
                </a:highlight>
              </a:rPr>
              <a:t>Choice of Injection or Gas</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How is Sentence Determined: </a:t>
            </a:r>
            <a:r>
              <a:rPr lang="en-US" sz="1200" b="1">
                <a:solidFill>
                  <a:srgbClr val="004D99"/>
                </a:solidFill>
                <a:highlight>
                  <a:srgbClr val="FFFFFF"/>
                </a:highlight>
              </a:rPr>
              <a:t>Jury</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525258"/>
              </a:buClr>
              <a:buSzPts val="1200"/>
              <a:buNone/>
            </a:pPr>
            <a:r>
              <a:rPr lang="en-US" sz="1200" b="1">
                <a:solidFill>
                  <a:srgbClr val="525258"/>
                </a:solidFill>
                <a:highlight>
                  <a:srgbClr val="FFFFFF"/>
                </a:highlight>
              </a:rPr>
              <a:t>Clemency Process: </a:t>
            </a:r>
            <a:r>
              <a:rPr lang="en-US" sz="1200" b="1">
                <a:solidFill>
                  <a:srgbClr val="004D99"/>
                </a:solidFill>
                <a:highlight>
                  <a:srgbClr val="FFFFFF"/>
                </a:highlight>
              </a:rPr>
              <a:t>Governor has sole authority to grant clemency, unless inmate has a prior felony</a:t>
            </a:r>
            <a:endParaRPr sz="1200" b="1">
              <a:solidFill>
                <a:srgbClr val="004D99"/>
              </a:solidFill>
              <a:highlight>
                <a:srgbClr val="FFFFFF"/>
              </a:highlight>
            </a:endParaRPr>
          </a:p>
          <a:p>
            <a:pPr marL="457200" lvl="0" indent="-228600" algn="l" rtl="0">
              <a:lnSpc>
                <a:spcPct val="150000"/>
              </a:lnSpc>
              <a:spcBef>
                <a:spcPts val="0"/>
              </a:spcBef>
              <a:spcAft>
                <a:spcPts val="0"/>
              </a:spcAft>
              <a:buClr>
                <a:srgbClr val="FFFFFF"/>
              </a:buClr>
              <a:buSzPts val="1200"/>
              <a:buNone/>
            </a:pPr>
            <a:endParaRPr sz="1200" b="1">
              <a:solidFill>
                <a:srgbClr val="FFFFFF"/>
              </a:solidFill>
            </a:endParaRPr>
          </a:p>
          <a:p>
            <a:pPr marL="0" lvl="0" indent="0" algn="l" rtl="0">
              <a:spcBef>
                <a:spcPts val="360"/>
              </a:spcBef>
              <a:spcAft>
                <a:spcPts val="0"/>
              </a:spcAft>
              <a:buNone/>
            </a:pP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8"/>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100">
                <a:solidFill>
                  <a:srgbClr val="FFFFFF"/>
                </a:solidFill>
              </a:rPr>
              <a:t>Last execution in CA was in 2006</a:t>
            </a:r>
            <a:endParaRPr sz="4100">
              <a:solidFill>
                <a:srgbClr val="FFFFFF"/>
              </a:solidFill>
            </a:endParaRPr>
          </a:p>
        </p:txBody>
      </p:sp>
      <p:sp>
        <p:nvSpPr>
          <p:cNvPr id="211" name="Google Shape;211;p2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900" b="1">
                <a:solidFill>
                  <a:srgbClr val="FFFFFF"/>
                </a:solidFill>
                <a:latin typeface="Roboto"/>
                <a:ea typeface="Roboto"/>
                <a:cs typeface="Roboto"/>
                <a:sym typeface="Roboto"/>
              </a:rPr>
              <a:t>Three counts of first-degree murder with special circumstances and one count of conspiracy</a:t>
            </a:r>
            <a:endParaRPr sz="4900" b="1">
              <a:solidFill>
                <a:srgbClr val="FFFFFF"/>
              </a:solidFill>
            </a:endParaRPr>
          </a:p>
          <a:p>
            <a:pPr marL="0" lvl="0" indent="0" algn="l" rtl="0">
              <a:spcBef>
                <a:spcPts val="360"/>
              </a:spcBef>
              <a:spcAft>
                <a:spcPts val="0"/>
              </a:spcAft>
              <a:buNone/>
            </a:pPr>
            <a:endParaRPr>
              <a:solidFill>
                <a:srgbClr val="FFFFFF"/>
              </a:solidFill>
            </a:endParaRPr>
          </a:p>
          <a:p>
            <a:pPr marL="0" lvl="0" indent="0" algn="l" rtl="0">
              <a:spcBef>
                <a:spcPts val="360"/>
              </a:spcBef>
              <a:spcAft>
                <a:spcPts val="0"/>
              </a:spcAft>
              <a:buNone/>
            </a:pPr>
            <a:r>
              <a:rPr lang="en-US">
                <a:solidFill>
                  <a:srgbClr val="FFFFFF"/>
                </a:solidFill>
              </a:rPr>
              <a:t>AKA “Junebug” </a:t>
            </a:r>
            <a:endParaRPr>
              <a:solidFill>
                <a:srgbClr val="FFFFFF"/>
              </a:solidFill>
            </a:endParaRPr>
          </a:p>
        </p:txBody>
      </p:sp>
      <p:pic>
        <p:nvPicPr>
          <p:cNvPr id="212" name="Google Shape;212;p28"/>
          <p:cNvPicPr preferRelativeResize="0"/>
          <p:nvPr/>
        </p:nvPicPr>
        <p:blipFill>
          <a:blip r:embed="rId3">
            <a:alphaModFix/>
          </a:blip>
          <a:stretch>
            <a:fillRect/>
          </a:stretch>
        </p:blipFill>
        <p:spPr>
          <a:xfrm>
            <a:off x="4178950" y="3169575"/>
            <a:ext cx="4405350" cy="27356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Junebug’s last meal</a:t>
            </a:r>
            <a:endParaRPr>
              <a:solidFill>
                <a:srgbClr val="FFFFFF"/>
              </a:solidFill>
            </a:endParaRPr>
          </a:p>
        </p:txBody>
      </p:sp>
      <p:sp>
        <p:nvSpPr>
          <p:cNvPr id="219" name="Google Shape;219;p2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solidFill>
                  <a:srgbClr val="FFFFFF"/>
                </a:solidFill>
              </a:rPr>
              <a:t>Buffalo steak, Kentucky Fried Chicken (all white meat), fried bread, pecan pie (sugar free), black walnut ice cream (sugar free); and whole milk</a:t>
            </a:r>
            <a:endParaRPr>
              <a:solidFill>
                <a:srgbClr val="FFFFFF"/>
              </a:solidFill>
            </a:endParaRPr>
          </a:p>
          <a:p>
            <a:pPr marL="0" lvl="0" indent="0" algn="l" rtl="0">
              <a:spcBef>
                <a:spcPts val="360"/>
              </a:spcBef>
              <a:spcAft>
                <a:spcPts val="0"/>
              </a:spcAft>
              <a:buNone/>
            </a:pPr>
            <a:endParaRPr>
              <a:solidFill>
                <a:srgbClr val="FFFFFF"/>
              </a:solidFill>
            </a:endParaRPr>
          </a:p>
          <a:p>
            <a:pPr marL="0" lvl="0" indent="0" algn="l" rtl="0">
              <a:spcBef>
                <a:spcPts val="360"/>
              </a:spcBef>
              <a:spcAft>
                <a:spcPts val="0"/>
              </a:spcAft>
              <a:buNone/>
            </a:pPr>
            <a:endParaRPr>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COVID</a:t>
            </a:r>
            <a:endParaRPr>
              <a:solidFill>
                <a:srgbClr val="FFFFFF"/>
              </a:solidFill>
            </a:endParaRPr>
          </a:p>
        </p:txBody>
      </p:sp>
      <p:sp>
        <p:nvSpPr>
          <p:cNvPr id="226" name="Google Shape;226;p30"/>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500">
                <a:solidFill>
                  <a:srgbClr val="0E102F"/>
                </a:solidFill>
                <a:highlight>
                  <a:srgbClr val="FFFFFF"/>
                </a:highlight>
                <a:latin typeface="Merriweather"/>
                <a:ea typeface="Merriweather"/>
                <a:cs typeface="Merriweather"/>
                <a:sym typeface="Merriweather"/>
              </a:rPr>
              <a:t>Coronavirus Prison Fatalities Surpass Two Decades of Executions; COVID-19 Has Killed More California Death Row Prisoners Than the State Has Executed in 27 Years</a:t>
            </a:r>
            <a:endParaRPr sz="3500">
              <a:solidFill>
                <a:srgbClr val="0E102F"/>
              </a:solidFill>
              <a:highlight>
                <a:srgbClr val="FFFFFF"/>
              </a:highlight>
              <a:latin typeface="Merriweather"/>
              <a:ea typeface="Merriweather"/>
              <a:cs typeface="Merriweather"/>
              <a:sym typeface="Merriweather"/>
            </a:endParaRPr>
          </a:p>
          <a:p>
            <a:pPr marL="0" lvl="0" indent="0" algn="l" rtl="0">
              <a:spcBef>
                <a:spcPts val="360"/>
              </a:spcBef>
              <a:spcAft>
                <a:spcPts val="0"/>
              </a:spcAft>
              <a:buNone/>
            </a:pPr>
            <a:endParaRPr sz="4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br>
              <a:rPr lang="en-US" sz="4000" b="0" i="0" u="none">
                <a:solidFill>
                  <a:schemeClr val="lt1"/>
                </a:solidFill>
                <a:latin typeface="Arial"/>
                <a:ea typeface="Arial"/>
                <a:cs typeface="Arial"/>
                <a:sym typeface="Arial"/>
              </a:rPr>
            </a:br>
            <a:r>
              <a:rPr lang="en-US" sz="4000" b="0" i="0" u="none">
                <a:solidFill>
                  <a:schemeClr val="lt1"/>
                </a:solidFill>
                <a:latin typeface="Arial"/>
                <a:ea typeface="Arial"/>
                <a:cs typeface="Arial"/>
                <a:sym typeface="Arial"/>
              </a:rPr>
              <a:t>Death Penalty </a:t>
            </a:r>
            <a:r>
              <a:rPr lang="en-US" sz="4000">
                <a:solidFill>
                  <a:schemeClr val="lt1"/>
                </a:solidFill>
              </a:rPr>
              <a:t>Issues and Hurdles</a:t>
            </a:r>
            <a:br>
              <a:rPr lang="en-US" sz="4000" b="0" i="0" u="none">
                <a:solidFill>
                  <a:schemeClr val="lt1"/>
                </a:solidFill>
                <a:latin typeface="Arial"/>
                <a:ea typeface="Arial"/>
                <a:cs typeface="Arial"/>
                <a:sym typeface="Arial"/>
              </a:rPr>
            </a:br>
            <a:br>
              <a:rPr lang="en-US" sz="2000" b="0" i="0" u="none">
                <a:solidFill>
                  <a:schemeClr val="lt1"/>
                </a:solidFill>
                <a:latin typeface="Arial"/>
                <a:ea typeface="Arial"/>
                <a:cs typeface="Arial"/>
                <a:sym typeface="Arial"/>
              </a:rPr>
            </a:br>
            <a:endParaRPr/>
          </a:p>
        </p:txBody>
      </p:sp>
      <p:pic>
        <p:nvPicPr>
          <p:cNvPr id="232" name="Google Shape;232;p31"/>
          <p:cNvPicPr preferRelativeResize="0"/>
          <p:nvPr/>
        </p:nvPicPr>
        <p:blipFill>
          <a:blip r:embed="rId3">
            <a:alphaModFix/>
          </a:blip>
          <a:stretch>
            <a:fillRect/>
          </a:stretch>
        </p:blipFill>
        <p:spPr>
          <a:xfrm>
            <a:off x="3152200" y="1352750"/>
            <a:ext cx="2619375" cy="1743075"/>
          </a:xfrm>
          <a:prstGeom prst="rect">
            <a:avLst/>
          </a:prstGeom>
          <a:noFill/>
          <a:ln>
            <a:noFill/>
          </a:ln>
        </p:spPr>
      </p:pic>
      <p:pic>
        <p:nvPicPr>
          <p:cNvPr id="233" name="Google Shape;233;p31" descr="athletic stadium and several hurdles in athletic lines Stock Photo - 13085744"/>
          <p:cNvPicPr preferRelativeResize="0"/>
          <p:nvPr/>
        </p:nvPicPr>
        <p:blipFill rotWithShape="1">
          <a:blip r:embed="rId4">
            <a:alphaModFix/>
          </a:blip>
          <a:srcRect/>
          <a:stretch/>
        </p:blipFill>
        <p:spPr>
          <a:xfrm>
            <a:off x="3088150" y="3868050"/>
            <a:ext cx="2857500" cy="1943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Aggravating Circumstance</a:t>
            </a:r>
            <a:br>
              <a:rPr lang="en-US" sz="2000" b="0" i="0" u="none">
                <a:solidFill>
                  <a:schemeClr val="lt1"/>
                </a:solidFill>
                <a:latin typeface="Arial"/>
                <a:ea typeface="Arial"/>
                <a:cs typeface="Arial"/>
                <a:sym typeface="Arial"/>
              </a:rPr>
            </a:br>
            <a:endParaRPr/>
          </a:p>
        </p:txBody>
      </p:sp>
      <p:sp>
        <p:nvSpPr>
          <p:cNvPr id="239" name="Google Shape;239;p32"/>
          <p:cNvSpPr txBox="1">
            <a:spLocks noGrp="1"/>
          </p:cNvSpPr>
          <p:nvPr>
            <p:ph type="body" idx="1"/>
          </p:nvPr>
        </p:nvSpPr>
        <p:spPr>
          <a:xfrm>
            <a:off x="450850" y="1600200"/>
            <a:ext cx="8686800" cy="452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3200"/>
              <a:buFont typeface="Arial"/>
              <a:buNone/>
            </a:pPr>
            <a:r>
              <a:rPr lang="en-US" sz="3200" b="0" i="0" u="none">
                <a:solidFill>
                  <a:srgbClr val="FFFF00"/>
                </a:solidFill>
                <a:latin typeface="Arial"/>
                <a:ea typeface="Arial"/>
                <a:cs typeface="Arial"/>
                <a:sym typeface="Arial"/>
              </a:rPr>
              <a:t>	</a:t>
            </a:r>
            <a:endParaRPr/>
          </a:p>
          <a:p>
            <a:pPr marL="0" marR="0" lvl="0" indent="0" algn="l" rtl="0">
              <a:lnSpc>
                <a:spcPct val="100000"/>
              </a:lnSpc>
              <a:spcBef>
                <a:spcPts val="720"/>
              </a:spcBef>
              <a:spcAft>
                <a:spcPts val="0"/>
              </a:spcAft>
              <a:buClr>
                <a:schemeClr val="lt1"/>
              </a:buClr>
              <a:buSzPts val="3600"/>
              <a:buFont typeface="Arial"/>
              <a:buNone/>
            </a:pPr>
            <a:r>
              <a:rPr lang="en-US" sz="3600" b="0" i="0" u="none">
                <a:solidFill>
                  <a:schemeClr val="lt1"/>
                </a:solidFill>
                <a:latin typeface="Arial"/>
                <a:ea typeface="Arial"/>
                <a:cs typeface="Arial"/>
                <a:sym typeface="Arial"/>
              </a:rPr>
              <a:t>Jury must find one or more statutory aggravating circumstances beyond a reasonable doubt.</a:t>
            </a:r>
            <a:endParaRPr/>
          </a:p>
        </p:txBody>
      </p:sp>
      <p:pic>
        <p:nvPicPr>
          <p:cNvPr id="240" name="Google Shape;240;p32" descr="athletic stadium and several hurdles in athletic lines Stock Photo - 13085744"/>
          <p:cNvPicPr preferRelativeResize="0"/>
          <p:nvPr/>
        </p:nvPicPr>
        <p:blipFill rotWithShape="1">
          <a:blip r:embed="rId3">
            <a:alphaModFix/>
          </a:blip>
          <a:srcRect/>
          <a:stretch/>
        </p:blipFill>
        <p:spPr>
          <a:xfrm>
            <a:off x="5257800" y="3962400"/>
            <a:ext cx="2857500" cy="194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Objectives</a:t>
            </a:r>
            <a:endParaRPr>
              <a:solidFill>
                <a:srgbClr val="FFFFFF"/>
              </a:solidFill>
            </a:endParaRPr>
          </a:p>
        </p:txBody>
      </p:sp>
      <p:sp>
        <p:nvSpPr>
          <p:cNvPr id="104" name="Google Shape;104;p15"/>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105" name="Google Shape;105;p15"/>
          <p:cNvSpPr txBox="1">
            <a:spLocks noGrp="1"/>
          </p:cNvSpPr>
          <p:nvPr>
            <p:ph type="body" idx="1"/>
          </p:nvPr>
        </p:nvSpPr>
        <p:spPr>
          <a:xfrm>
            <a:off x="509400" y="1600200"/>
            <a:ext cx="81774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1200" b="1" u="sng">
                <a:solidFill>
                  <a:srgbClr val="FFFFFF"/>
                </a:solidFill>
              </a:rPr>
              <a:t>SEPT. 23: DEATH SYSTEMS: MORTALITY AND SOCIETY  (</a:t>
            </a:r>
            <a:r>
              <a:rPr lang="en-US" sz="1200" b="1">
                <a:solidFill>
                  <a:srgbClr val="FFFFFF"/>
                </a:solidFill>
              </a:rPr>
              <a:t>CHAPTER 4)</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OBJECTIVES</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1. To identify the components and impact of the death system.</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2. To identify and explain the cultural standards by which homicidal acts are judged.</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3. To define homicide and distinguish various categories and types.</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4. To evaluate the effects of capital punishment.</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5. To develop an alternative model for punishment.</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6. To identify policies and practices that promote social justice.</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Greetings  and Review                                                                                                      </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THE DEATH SYSTEM AND CRIMINAL JUSTICE</a:t>
            </a:r>
            <a:endParaRPr sz="1200" b="1">
              <a:solidFill>
                <a:srgbClr val="FFFFFF"/>
              </a:solidFill>
            </a:endParaRPr>
          </a:p>
          <a:p>
            <a:pPr marL="0" lvl="0" indent="0" algn="l" rtl="0">
              <a:spcBef>
                <a:spcPts val="360"/>
              </a:spcBef>
              <a:spcAft>
                <a:spcPts val="0"/>
              </a:spcAft>
              <a:buNone/>
            </a:pPr>
            <a:endParaRPr sz="6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be prepared to discuss the following 4 items:</a:t>
            </a:r>
            <a:endParaRPr sz="1200" b="1">
              <a:solidFill>
                <a:srgbClr val="FFFFFF"/>
              </a:solidFill>
            </a:endParaRPr>
          </a:p>
          <a:p>
            <a:pPr marL="0" lvl="0" indent="0" algn="l" rtl="0">
              <a:spcBef>
                <a:spcPts val="360"/>
              </a:spcBef>
              <a:spcAft>
                <a:spcPts val="0"/>
              </a:spcAft>
              <a:buClr>
                <a:schemeClr val="dk1"/>
              </a:buClr>
              <a:buSzPts val="1100"/>
              <a:buFont typeface="Arial"/>
              <a:buNone/>
            </a:pPr>
            <a:endParaRPr sz="13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1. Identify the arguments for and against capital punishment.</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2. Explain how differential punishments for homicide may be based on the relationship of the killer to the victim.</a:t>
            </a:r>
            <a:endParaRPr sz="1200" b="1">
              <a:solidFill>
                <a:srgbClr val="FFFFFF"/>
              </a:solidFill>
            </a:endParaRPr>
          </a:p>
          <a:p>
            <a:pPr marL="0" lvl="0" indent="0" algn="l" rtl="0">
              <a:spcBef>
                <a:spcPts val="360"/>
              </a:spcBef>
              <a:spcAft>
                <a:spcPts val="0"/>
              </a:spcAft>
              <a:buClr>
                <a:schemeClr val="dk1"/>
              </a:buClr>
              <a:buSzPts val="1100"/>
              <a:buFont typeface="Arial"/>
              <a:buNone/>
            </a:pPr>
            <a:r>
              <a:rPr lang="en-US" sz="1200" b="1">
                <a:solidFill>
                  <a:srgbClr val="FFFFFF"/>
                </a:solidFill>
              </a:rPr>
              <a:t>3. List the pros and cons of capital punishment as you see them and assess your ideas.</a:t>
            </a:r>
            <a:endParaRPr sz="1200" b="1">
              <a:solidFill>
                <a:srgbClr val="FFFFFF"/>
              </a:solidFill>
            </a:endParaRPr>
          </a:p>
          <a:p>
            <a:pPr marL="0" lvl="0" indent="0" algn="l" rtl="0">
              <a:spcBef>
                <a:spcPts val="360"/>
              </a:spcBef>
              <a:spcAft>
                <a:spcPts val="0"/>
              </a:spcAft>
              <a:buNone/>
            </a:pPr>
            <a:r>
              <a:rPr lang="en-US" sz="1200" b="1">
                <a:solidFill>
                  <a:srgbClr val="FFFFFF"/>
                </a:solidFill>
              </a:rPr>
              <a:t>4. Are there alternatives? What are they?</a:t>
            </a:r>
            <a:endParaRPr sz="600" b="1">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Statutory Aggravators</a:t>
            </a:r>
            <a:br>
              <a:rPr lang="en-US" sz="4000" b="0" i="0" u="none">
                <a:solidFill>
                  <a:srgbClr val="FF0000"/>
                </a:solidFill>
                <a:latin typeface="Arial"/>
                <a:ea typeface="Arial"/>
                <a:cs typeface="Arial"/>
                <a:sym typeface="Arial"/>
              </a:rPr>
            </a:br>
            <a:endParaRPr/>
          </a:p>
        </p:txBody>
      </p:sp>
      <p:sp>
        <p:nvSpPr>
          <p:cNvPr id="246" name="Google Shape;246;p3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342900" lvl="0" indent="-342900" algn="l" rtl="0">
              <a:lnSpc>
                <a:spcPct val="100000"/>
              </a:lnSpc>
              <a:spcBef>
                <a:spcPts val="72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a:t>
            </a:r>
            <a:r>
              <a:rPr lang="en-US" sz="3600" b="0" i="0" u="none">
                <a:solidFill>
                  <a:schemeClr val="lt1"/>
                </a:solidFill>
                <a:latin typeface="Arial"/>
                <a:ea typeface="Arial"/>
                <a:cs typeface="Arial"/>
                <a:sym typeface="Arial"/>
              </a:rPr>
              <a:t>There are 17 statutory aggravating </a:t>
            </a:r>
            <a:endParaRPr/>
          </a:p>
          <a:p>
            <a:pPr marL="342900" lvl="0" indent="-342900" algn="l" rtl="0">
              <a:lnSpc>
                <a:spcPct val="100000"/>
              </a:lnSpc>
              <a:spcBef>
                <a:spcPts val="720"/>
              </a:spcBef>
              <a:spcAft>
                <a:spcPts val="0"/>
              </a:spcAft>
              <a:buClr>
                <a:schemeClr val="lt1"/>
              </a:buClr>
              <a:buSzPts val="3600"/>
              <a:buFont typeface="Arial"/>
              <a:buNone/>
            </a:pPr>
            <a:r>
              <a:rPr lang="en-US" sz="3600" b="0" i="0" u="none">
                <a:solidFill>
                  <a:schemeClr val="lt1"/>
                </a:solidFill>
                <a:latin typeface="Arial"/>
                <a:ea typeface="Arial"/>
                <a:cs typeface="Arial"/>
                <a:sym typeface="Arial"/>
              </a:rPr>
              <a:t>	Circumstances.  </a:t>
            </a:r>
            <a:endParaRPr/>
          </a:p>
          <a:p>
            <a:pPr marL="342900" lvl="0" indent="-342900" algn="l" rtl="0">
              <a:lnSpc>
                <a:spcPct val="10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342900" lvl="0" indent="-342900" algn="l" rtl="0">
              <a:lnSpc>
                <a:spcPct val="10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a:t>
            </a:r>
            <a:endParaRPr/>
          </a:p>
          <a:p>
            <a:pPr marL="342900" lvl="0" indent="-342900" algn="l" rtl="0">
              <a:lnSpc>
                <a:spcPct val="10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a:t>
            </a:r>
            <a:endParaRPr/>
          </a:p>
          <a:p>
            <a:pPr marL="342900" lvl="0" indent="-342900" algn="l" rtl="0">
              <a:lnSpc>
                <a:spcPct val="10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342900" lvl="0" indent="-139700" algn="l" rtl="0">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p:txBody>
      </p:sp>
      <p:pic>
        <p:nvPicPr>
          <p:cNvPr id="247" name="Google Shape;247;p33" descr="athletic stadium and several hurdles in athletic lines Stock Photo - 13085744"/>
          <p:cNvPicPr preferRelativeResize="0"/>
          <p:nvPr/>
        </p:nvPicPr>
        <p:blipFill rotWithShape="1">
          <a:blip r:embed="rId3">
            <a:alphaModFix/>
          </a:blip>
          <a:srcRect/>
          <a:stretch/>
        </p:blipFill>
        <p:spPr>
          <a:xfrm>
            <a:off x="5486400" y="4167187"/>
            <a:ext cx="2857500" cy="1943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a:xfrm>
            <a:off x="457200" y="274637"/>
            <a:ext cx="8229600" cy="8683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Statutory Aggravators</a:t>
            </a:r>
            <a:endParaRPr/>
          </a:p>
        </p:txBody>
      </p:sp>
      <p:sp>
        <p:nvSpPr>
          <p:cNvPr id="253" name="Google Shape;253;p34"/>
          <p:cNvSpPr txBox="1">
            <a:spLocks noGrp="1"/>
          </p:cNvSpPr>
          <p:nvPr>
            <p:ph type="body" idx="1"/>
          </p:nvPr>
        </p:nvSpPr>
        <p:spPr>
          <a:xfrm>
            <a:off x="228600" y="1524000"/>
            <a:ext cx="8763000"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 	Has prior conviction for murder in the first 	degree or serious assaultive conviction </a:t>
            </a:r>
            <a:endParaRPr/>
          </a:p>
          <a:p>
            <a:pPr marL="0" lvl="0" indent="0" algn="l" rtl="0">
              <a:lnSpc>
                <a:spcPct val="90000"/>
              </a:lnSpc>
              <a:spcBef>
                <a:spcPts val="640"/>
              </a:spcBef>
              <a:spcAft>
                <a:spcPts val="0"/>
              </a:spcAft>
              <a:buClr>
                <a:schemeClr val="dk1"/>
              </a:buClr>
              <a:buSzPts val="3200"/>
              <a:buFont typeface="Arial"/>
              <a:buNone/>
            </a:pPr>
            <a:endParaRPr sz="3200" b="1" i="0" u="none">
              <a:solidFill>
                <a:schemeClr val="lt1"/>
              </a:solidFill>
              <a:latin typeface="Arial"/>
              <a:ea typeface="Arial"/>
              <a:cs typeface="Arial"/>
              <a:sym typeface="Arial"/>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2.</a:t>
            </a:r>
            <a:r>
              <a:rPr lang="en-US" b="1">
                <a:solidFill>
                  <a:schemeClr val="lt1"/>
                </a:solidFill>
              </a:rPr>
              <a:t> </a:t>
            </a:r>
            <a:r>
              <a:rPr lang="en-US" sz="3200" b="0" i="0" u="none">
                <a:solidFill>
                  <a:schemeClr val="lt1"/>
                </a:solidFill>
                <a:latin typeface="Arial"/>
                <a:ea typeface="Arial"/>
                <a:cs typeface="Arial"/>
                <a:sym typeface="Arial"/>
              </a:rPr>
              <a:t>Committed by a person in, or who has 	escaped from, the lawful custody of a 	peace officer or place of confinement</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3.</a:t>
            </a:r>
            <a:r>
              <a:rPr lang="en-US">
                <a:solidFill>
                  <a:schemeClr val="lt1"/>
                </a:solidFill>
              </a:rPr>
              <a:t> </a:t>
            </a:r>
            <a:r>
              <a:rPr lang="en-US" sz="3200" b="0" i="0" u="none">
                <a:solidFill>
                  <a:schemeClr val="lt1"/>
                </a:solidFill>
                <a:latin typeface="Arial"/>
                <a:ea typeface="Arial"/>
                <a:cs typeface="Arial"/>
                <a:sym typeface="Arial"/>
              </a:rPr>
              <a:t>Committed during a crime which is part of 	a pattern of criminal street gang activity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5"/>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Statutory Aggravators</a:t>
            </a:r>
            <a:endParaRPr/>
          </a:p>
        </p:txBody>
      </p:sp>
      <p:sp>
        <p:nvSpPr>
          <p:cNvPr id="259" name="Google Shape;259;p35"/>
          <p:cNvSpPr txBox="1">
            <a:spLocks noGrp="1"/>
          </p:cNvSpPr>
          <p:nvPr>
            <p:ph type="body" idx="1"/>
          </p:nvPr>
        </p:nvSpPr>
        <p:spPr>
          <a:xfrm>
            <a:off x="228600" y="1371600"/>
            <a:ext cx="8915400"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4. 	Was engaged in the commission or 	attempted commission of another unlawful 	homicide</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8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5.</a:t>
            </a:r>
            <a:r>
              <a:rPr lang="en-US" sz="3200" b="1" i="0" u="none">
                <a:solidFill>
                  <a:schemeClr val="lt1"/>
                </a:solidFill>
                <a:latin typeface="Arial"/>
                <a:ea typeface="Arial"/>
                <a:cs typeface="Arial"/>
                <a:sym typeface="Arial"/>
              </a:rPr>
              <a:t>	</a:t>
            </a:r>
            <a:r>
              <a:rPr lang="en-US" sz="3200" b="0" i="0" u="none">
                <a:solidFill>
                  <a:schemeClr val="lt1"/>
                </a:solidFill>
                <a:latin typeface="Arial"/>
                <a:ea typeface="Arial"/>
                <a:cs typeface="Arial"/>
                <a:sym typeface="Arial"/>
              </a:rPr>
              <a:t>Created a great risk of death to more than 	one person by means of a weapon or 	device which would normally be hazardous 	to the lives of more than one person </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6.Committed for the purpose of receiving any </a:t>
            </a:r>
            <a:endParaRPr/>
          </a:p>
          <a:p>
            <a:pPr marL="0" lvl="0" indent="0" algn="ctr"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thing of monetary value from another </a:t>
            </a:r>
            <a:endParaRPr/>
          </a:p>
          <a:p>
            <a:pPr marL="342900" lvl="0" indent="-139700" algn="l" rtl="0">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6"/>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Statutory Aggravators</a:t>
            </a:r>
            <a:endParaRPr/>
          </a:p>
        </p:txBody>
      </p:sp>
      <p:sp>
        <p:nvSpPr>
          <p:cNvPr id="265" name="Google Shape;265;p36"/>
          <p:cNvSpPr txBox="1">
            <a:spLocks noGrp="1"/>
          </p:cNvSpPr>
          <p:nvPr>
            <p:ph type="body" idx="1"/>
          </p:nvPr>
        </p:nvSpPr>
        <p:spPr>
          <a:xfrm>
            <a:off x="228600" y="1371600"/>
            <a:ext cx="8915400"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7. 	Hired or directed another to murder or    	committed murder as an agent of another </a:t>
            </a:r>
            <a:endParaRPr/>
          </a:p>
          <a:p>
            <a:pPr marL="0" lvl="0" indent="0" algn="l" rtl="0">
              <a:lnSpc>
                <a:spcPct val="8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8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8.</a:t>
            </a:r>
            <a:r>
              <a:rPr lang="en-US" sz="3200" b="1" i="0" u="none">
                <a:solidFill>
                  <a:schemeClr val="lt1"/>
                </a:solidFill>
                <a:latin typeface="Arial"/>
                <a:ea typeface="Arial"/>
                <a:cs typeface="Arial"/>
                <a:sym typeface="Arial"/>
              </a:rPr>
              <a:t>	</a:t>
            </a:r>
            <a:r>
              <a:rPr lang="en-US" sz="3200" b="0" i="0" u="none">
                <a:solidFill>
                  <a:schemeClr val="lt1"/>
                </a:solidFill>
                <a:latin typeface="Arial"/>
                <a:ea typeface="Arial"/>
                <a:cs typeface="Arial"/>
                <a:sym typeface="Arial"/>
              </a:rPr>
              <a:t>Created a great risk of death to more than 	one person by means of a weapon or 	device which would normally be hazardous 	to the lives of more than one person </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9.	Committed for the purpose of avoiding, 	interfering with, or preventing arrest or 	custody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7"/>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Statutory Aggravators</a:t>
            </a:r>
            <a:endParaRPr/>
          </a:p>
        </p:txBody>
      </p:sp>
      <p:sp>
        <p:nvSpPr>
          <p:cNvPr id="271" name="Google Shape;271;p37"/>
          <p:cNvSpPr txBox="1">
            <a:spLocks noGrp="1"/>
          </p:cNvSpPr>
          <p:nvPr>
            <p:ph type="body" idx="1"/>
          </p:nvPr>
        </p:nvSpPr>
        <p:spPr>
          <a:xfrm>
            <a:off x="228600" y="1371600"/>
            <a:ext cx="8915400"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10. Committed while engaged in the 	perpetration a felony of any degree of rape, 	sodomy, burglary, robbery, kidnapping, or 	a felony drug offense </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8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11.Victim killed as a result of the hijacking of 	an airplane, train, bus, etc.</a:t>
            </a:r>
            <a:endParaRPr/>
          </a:p>
          <a:p>
            <a:pPr marL="0" lvl="0" indent="0" algn="l" rtl="0">
              <a:lnSpc>
                <a:spcPct val="8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12.Committed for the purpose of concealing 	or attempting to conceal a felony drug 	offense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Statutory Aggravators</a:t>
            </a:r>
            <a:endParaRPr/>
          </a:p>
        </p:txBody>
      </p:sp>
      <p:sp>
        <p:nvSpPr>
          <p:cNvPr id="277" name="Google Shape;277;p38"/>
          <p:cNvSpPr txBox="1">
            <a:spLocks noGrp="1"/>
          </p:cNvSpPr>
          <p:nvPr>
            <p:ph type="body" idx="1"/>
          </p:nvPr>
        </p:nvSpPr>
        <p:spPr>
          <a:xfrm>
            <a:off x="152400" y="1371600"/>
            <a:ext cx="9753600"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13. Current or former judicial officer, prosecutor, 	peace officer, or elected official murdered 	during or because of exercise of official duty</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8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14. Peace officer or fireman murdered while 	engaged in performance of official 	duty </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15. Witness or potential witness in a past or 	pending investigation or prosecution and  	murdered as a result of that status</a:t>
            </a:r>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Statutory Aggravators</a:t>
            </a:r>
            <a:endParaRPr/>
          </a:p>
        </p:txBody>
      </p:sp>
      <p:sp>
        <p:nvSpPr>
          <p:cNvPr id="283" name="Google Shape;283;p39"/>
          <p:cNvSpPr txBox="1">
            <a:spLocks noGrp="1"/>
          </p:cNvSpPr>
          <p:nvPr>
            <p:ph type="body" idx="1"/>
          </p:nvPr>
        </p:nvSpPr>
        <p:spPr>
          <a:xfrm>
            <a:off x="152400" y="1371600"/>
            <a:ext cx="9753600"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16. Employee of jail or correctional institution </a:t>
            </a:r>
            <a:endParaRPr/>
          </a:p>
          <a:p>
            <a:pPr marL="0" lvl="0" indent="0" algn="l" rtl="0">
              <a:lnSpc>
                <a:spcPct val="8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killed in the course of performing his official 	duties or inmate of same </a:t>
            </a:r>
            <a:endParaRPr/>
          </a:p>
          <a:p>
            <a:pPr marL="0" lvl="0" indent="0" algn="l" rtl="0">
              <a:lnSpc>
                <a:spcPct val="8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8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17.</a:t>
            </a:r>
            <a:r>
              <a:rPr lang="en-US">
                <a:solidFill>
                  <a:schemeClr val="lt1"/>
                </a:solidFill>
              </a:rPr>
              <a:t> </a:t>
            </a:r>
            <a:r>
              <a:rPr lang="en-US" sz="3200" b="0" i="0" u="none">
                <a:solidFill>
                  <a:schemeClr val="lt1"/>
                </a:solidFill>
                <a:latin typeface="Arial"/>
                <a:ea typeface="Arial"/>
                <a:cs typeface="Arial"/>
                <a:sym typeface="Arial"/>
              </a:rPr>
              <a:t>Murder was outrageously or wantonly vile, 	horrible or inhuman in that it involved </a:t>
            </a:r>
            <a:endParaRPr/>
          </a:p>
          <a:p>
            <a:pPr marL="0" lvl="0" indent="0" algn="l" rtl="0">
              <a:lnSpc>
                <a:spcPct val="8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torture, or</a:t>
            </a:r>
            <a:r>
              <a:rPr lang="en-US" sz="3200" b="0" i="0" u="none">
                <a:solidFill>
                  <a:srgbClr val="FFFF00"/>
                </a:solidFill>
                <a:latin typeface="Arial"/>
                <a:ea typeface="Arial"/>
                <a:cs typeface="Arial"/>
                <a:sym typeface="Arial"/>
              </a:rPr>
              <a:t> </a:t>
            </a:r>
            <a:r>
              <a:rPr lang="en-US" sz="3200" b="1" i="0" u="none">
                <a:solidFill>
                  <a:srgbClr val="FFFF00"/>
                </a:solidFill>
                <a:latin typeface="Arial"/>
                <a:ea typeface="Arial"/>
                <a:cs typeface="Arial"/>
                <a:sym typeface="Arial"/>
              </a:rPr>
              <a:t>“</a:t>
            </a:r>
            <a:r>
              <a:rPr lang="en-US" sz="3200" b="1" i="1" u="none">
                <a:solidFill>
                  <a:srgbClr val="FFFF00"/>
                </a:solidFill>
                <a:latin typeface="Arial"/>
                <a:ea typeface="Arial"/>
                <a:cs typeface="Arial"/>
                <a:sym typeface="Arial"/>
              </a:rPr>
              <a:t>depravity of mind”</a:t>
            </a:r>
            <a:endParaRPr sz="3200" b="1" i="1" u="none">
              <a:solidFill>
                <a:schemeClr val="dk1"/>
              </a:solidFill>
              <a:latin typeface="Arial"/>
              <a:ea typeface="Arial"/>
              <a:cs typeface="Arial"/>
              <a:sym typeface="Arial"/>
            </a:endParaRPr>
          </a:p>
          <a:p>
            <a:pPr marL="0" lvl="0" indent="0" algn="l" rtl="0">
              <a:lnSpc>
                <a:spcPct val="8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466725" y="76200"/>
            <a:ext cx="82296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Arial"/>
              <a:buNone/>
            </a:pPr>
            <a:r>
              <a:rPr lang="en-US" sz="4400" b="0" i="0" u="none">
                <a:solidFill>
                  <a:srgbClr val="FFFF00"/>
                </a:solidFill>
                <a:latin typeface="Arial"/>
                <a:ea typeface="Arial"/>
                <a:cs typeface="Arial"/>
                <a:sym typeface="Arial"/>
              </a:rPr>
              <a:t>“depravity of mind”</a:t>
            </a:r>
            <a:endParaRPr/>
          </a:p>
        </p:txBody>
      </p:sp>
      <p:sp>
        <p:nvSpPr>
          <p:cNvPr id="289" name="Google Shape;289;p40"/>
          <p:cNvSpPr txBox="1">
            <a:spLocks noGrp="1"/>
          </p:cNvSpPr>
          <p:nvPr>
            <p:ph type="body" idx="1"/>
          </p:nvPr>
        </p:nvSpPr>
        <p:spPr>
          <a:xfrm>
            <a:off x="457200" y="990600"/>
            <a:ext cx="8534400" cy="55626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rgbClr val="CCFFFF"/>
              </a:buClr>
              <a:buSzPts val="3200"/>
              <a:buFont typeface="Times New Roman"/>
              <a:buAutoNum type="arabicPeriod"/>
            </a:pPr>
            <a:r>
              <a:rPr lang="en-US" sz="3200" b="0" i="0" u="none">
                <a:solidFill>
                  <a:srgbClr val="CCFFFF"/>
                </a:solidFill>
                <a:latin typeface="Times New Roman"/>
                <a:ea typeface="Times New Roman"/>
                <a:cs typeface="Times New Roman"/>
                <a:sym typeface="Times New Roman"/>
              </a:rPr>
              <a:t>Inflicted physical pain or emotional suffering for the purpose of making them suffer</a:t>
            </a:r>
            <a:endParaRPr/>
          </a:p>
          <a:p>
            <a:pPr marL="514350" marR="0" lvl="0" indent="-514350" algn="l" rtl="0">
              <a:lnSpc>
                <a:spcPct val="100000"/>
              </a:lnSpc>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a:p>
            <a:pPr marL="514350" marR="0" lvl="0" indent="-514350" algn="l" rtl="0">
              <a:lnSpc>
                <a:spcPct val="100000"/>
              </a:lnSpc>
              <a:spcBef>
                <a:spcPts val="64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2. Committed repeated and excessive acts of physical abuse making the killing unreasonably brutal</a:t>
            </a:r>
            <a:endParaRPr/>
          </a:p>
          <a:p>
            <a:pPr marL="514350" marR="0" lvl="0" indent="-514350" algn="l" rtl="0">
              <a:lnSpc>
                <a:spcPct val="100000"/>
              </a:lnSpc>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a:p>
            <a:pPr marL="514350" marR="0" lvl="0" indent="-514350" algn="l" rtl="0">
              <a:lnSpc>
                <a:spcPct val="100000"/>
              </a:lnSpc>
              <a:spcBef>
                <a:spcPts val="64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3. Murdered after victim was bound or otherwise   rendered helpless and thereby exhibited callous disregard for the sanctity of human life</a:t>
            </a:r>
            <a:endParaRPr/>
          </a:p>
          <a:p>
            <a:pPr marL="342900" marR="0" lvl="0" indent="-139700" algn="l" rtl="0">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a:off x="466725" y="76200"/>
            <a:ext cx="82296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Arial"/>
              <a:buNone/>
            </a:pPr>
            <a:r>
              <a:rPr lang="en-US" sz="4400" b="0" i="0" u="none">
                <a:solidFill>
                  <a:srgbClr val="FFFF00"/>
                </a:solidFill>
                <a:latin typeface="Arial"/>
                <a:ea typeface="Arial"/>
                <a:cs typeface="Arial"/>
                <a:sym typeface="Arial"/>
              </a:rPr>
              <a:t>“depravity of mind”</a:t>
            </a:r>
            <a:endParaRPr/>
          </a:p>
        </p:txBody>
      </p:sp>
      <p:sp>
        <p:nvSpPr>
          <p:cNvPr id="295" name="Google Shape;295;p41"/>
          <p:cNvSpPr txBox="1">
            <a:spLocks noGrp="1"/>
          </p:cNvSpPr>
          <p:nvPr>
            <p:ph type="body" idx="1"/>
          </p:nvPr>
        </p:nvSpPr>
        <p:spPr>
          <a:xfrm>
            <a:off x="457200" y="990600"/>
            <a:ext cx="8229600" cy="5562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4. Murdered knowing victim was physically disabled and helpless </a:t>
            </a:r>
            <a:endParaRPr/>
          </a:p>
          <a:p>
            <a:pPr marL="342900" marR="0" lvl="0" indent="-342900" algn="l" rtl="0">
              <a:lnSpc>
                <a:spcPct val="100000"/>
              </a:lnSpc>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a:p>
            <a:pPr marL="342900" marR="0" lvl="0" indent="-342900" algn="l" rtl="0">
              <a:lnSpc>
                <a:spcPct val="100000"/>
              </a:lnSpc>
              <a:spcBef>
                <a:spcPts val="64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5. While killing or immediately thereafter             purposefully mutilated or grossly disfigured the body beyond that necessary to cause death </a:t>
            </a:r>
            <a:endParaRPr/>
          </a:p>
          <a:p>
            <a:pPr marL="342900" marR="0" lvl="0" indent="-342900" algn="l" rtl="0">
              <a:lnSpc>
                <a:spcPct val="100000"/>
              </a:lnSpc>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a:p>
            <a:pPr marL="342900" marR="0" lvl="0" indent="-342900" algn="l" rtl="0">
              <a:lnSpc>
                <a:spcPct val="100000"/>
              </a:lnSpc>
              <a:spcBef>
                <a:spcPts val="64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6. While killing or immediately thereafter                      </a:t>
            </a:r>
            <a:endParaRPr/>
          </a:p>
          <a:p>
            <a:pPr marL="342900" marR="0" lvl="0" indent="-342900" algn="l" rtl="0">
              <a:lnSpc>
                <a:spcPct val="100000"/>
              </a:lnSpc>
              <a:spcBef>
                <a:spcPts val="64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    sexually violated victim</a:t>
            </a:r>
            <a:endParaRPr/>
          </a:p>
          <a:p>
            <a:pPr marL="342900" marR="0" lvl="0" indent="-139700" algn="l" rtl="0">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457200" y="274637"/>
            <a:ext cx="8229600" cy="10207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Arial"/>
              <a:buNone/>
            </a:pPr>
            <a:r>
              <a:rPr lang="en-US" sz="4400" b="0" i="0" u="none">
                <a:solidFill>
                  <a:srgbClr val="FFFF00"/>
                </a:solidFill>
                <a:latin typeface="Arial"/>
                <a:ea typeface="Arial"/>
                <a:cs typeface="Arial"/>
                <a:sym typeface="Arial"/>
              </a:rPr>
              <a:t>“depravity of mind”</a:t>
            </a:r>
            <a:endParaRPr/>
          </a:p>
        </p:txBody>
      </p:sp>
      <p:sp>
        <p:nvSpPr>
          <p:cNvPr id="301" name="Google Shape;301;p42"/>
          <p:cNvSpPr txBox="1">
            <a:spLocks noGrp="1"/>
          </p:cNvSpPr>
          <p:nvPr>
            <p:ph type="body" idx="1"/>
          </p:nvPr>
        </p:nvSpPr>
        <p:spPr>
          <a:xfrm>
            <a:off x="457200" y="1295400"/>
            <a:ext cx="8229600" cy="53340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rgbClr val="CCFFFF"/>
              </a:buClr>
              <a:buSzPts val="3200"/>
              <a:buFont typeface="Times New Roman"/>
              <a:buAutoNum type="arabicPeriod" startAt="7"/>
            </a:pPr>
            <a:r>
              <a:rPr lang="en-US" sz="3200" b="0" i="0" u="none">
                <a:solidFill>
                  <a:srgbClr val="CCFFFF"/>
                </a:solidFill>
                <a:latin typeface="Times New Roman"/>
                <a:ea typeface="Times New Roman"/>
                <a:cs typeface="Times New Roman"/>
                <a:sym typeface="Times New Roman"/>
              </a:rPr>
              <a:t>Murdered as part of plan to kill more than one person and thereby …</a:t>
            </a:r>
            <a:endParaRPr/>
          </a:p>
          <a:p>
            <a:pPr marL="514350" marR="0" lvl="0" indent="-514350" algn="l" rtl="0">
              <a:lnSpc>
                <a:spcPct val="100000"/>
              </a:lnSpc>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a:p>
            <a:pPr marL="514350" marR="0" lvl="0" indent="-514350" algn="l" rtl="0">
              <a:lnSpc>
                <a:spcPct val="100000"/>
              </a:lnSpc>
              <a:spcBef>
                <a:spcPts val="64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8.   Sex with victim random and thereby …</a:t>
            </a:r>
            <a:endParaRPr/>
          </a:p>
          <a:p>
            <a:pPr marL="342900" marR="0" lvl="0" indent="-139700" algn="l" rtl="0">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 Lesson Before Dying </a:t>
            </a:r>
            <a:endParaRPr/>
          </a:p>
          <a:p>
            <a:pPr marL="0" lvl="0" indent="0" algn="ctr" rtl="0">
              <a:spcBef>
                <a:spcPts val="0"/>
              </a:spcBef>
              <a:spcAft>
                <a:spcPts val="0"/>
              </a:spcAft>
              <a:buNone/>
            </a:pPr>
            <a:r>
              <a:rPr lang="en-US" sz="3000"/>
              <a:t>video clip</a:t>
            </a:r>
            <a:endParaRPr sz="3000"/>
          </a:p>
        </p:txBody>
      </p:sp>
      <p:sp>
        <p:nvSpPr>
          <p:cNvPr id="112" name="Google Shape;112;p16"/>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113" name="Google Shape;113;p16"/>
          <p:cNvSpPr txBox="1">
            <a:spLocks noGrp="1"/>
          </p:cNvSpPr>
          <p:nvPr>
            <p:ph type="body" idx="1"/>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14" name="Google Shape;114;p16" descr="Lesson Before Dying 1" title="Lesson Before Dying 1">
            <a:hlinkClick r:id="rId3"/>
          </p:cNvPr>
          <p:cNvPicPr preferRelativeResize="0"/>
          <p:nvPr/>
        </p:nvPicPr>
        <p:blipFill>
          <a:blip r:embed="rId4">
            <a:alphaModFix/>
          </a:blip>
          <a:stretch>
            <a:fillRect/>
          </a:stretch>
        </p:blipFill>
        <p:spPr>
          <a:xfrm>
            <a:off x="2286000" y="1714500"/>
            <a:ext cx="4572000" cy="3429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a:spLocks noGrp="1"/>
          </p:cNvSpPr>
          <p:nvPr>
            <p:ph type="title"/>
          </p:nvPr>
        </p:nvSpPr>
        <p:spPr>
          <a:xfrm>
            <a:off x="457200" y="274637"/>
            <a:ext cx="8229600" cy="10207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400"/>
              <a:buFont typeface="Arial"/>
              <a:buNone/>
            </a:pPr>
            <a:r>
              <a:rPr lang="en-US" sz="4400" b="0" i="0" u="none">
                <a:solidFill>
                  <a:srgbClr val="FFFF00"/>
                </a:solidFill>
                <a:latin typeface="Arial"/>
                <a:ea typeface="Arial"/>
                <a:cs typeface="Arial"/>
                <a:sym typeface="Arial"/>
              </a:rPr>
              <a:t>“depravity of mind”</a:t>
            </a:r>
            <a:endParaRPr/>
          </a:p>
        </p:txBody>
      </p:sp>
      <p:sp>
        <p:nvSpPr>
          <p:cNvPr id="307" name="Google Shape;307;p43"/>
          <p:cNvSpPr txBox="1">
            <a:spLocks noGrp="1"/>
          </p:cNvSpPr>
          <p:nvPr>
            <p:ph type="body" idx="1"/>
          </p:nvPr>
        </p:nvSpPr>
        <p:spPr>
          <a:xfrm>
            <a:off x="457200" y="1295400"/>
            <a:ext cx="8229600" cy="533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solidFill>
                  <a:srgbClr val="CCFFFF"/>
                </a:solidFill>
                <a:latin typeface="Times New Roman"/>
                <a:ea typeface="Times New Roman"/>
                <a:cs typeface="Times New Roman"/>
                <a:sym typeface="Times New Roman"/>
              </a:rPr>
              <a:t>9. </a:t>
            </a:r>
            <a:r>
              <a:rPr lang="en-US" sz="3200" b="0" i="0" u="none">
                <a:solidFill>
                  <a:srgbClr val="CCFFFF"/>
                </a:solidFill>
                <a:latin typeface="Times New Roman"/>
                <a:ea typeface="Times New Roman"/>
                <a:cs typeface="Times New Roman"/>
                <a:sym typeface="Times New Roman"/>
              </a:rPr>
              <a:t>Murdered for purpose of causing suffering to another person and thereby …</a:t>
            </a:r>
            <a:endParaRPr/>
          </a:p>
          <a:p>
            <a:pPr marL="514350" marR="0" lvl="0" indent="-514350" algn="l" rtl="0">
              <a:lnSpc>
                <a:spcPct val="100000"/>
              </a:lnSpc>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a:p>
            <a:pPr marL="514350" marR="0" lvl="0" indent="-514350" algn="l" rtl="0">
              <a:lnSpc>
                <a:spcPct val="100000"/>
              </a:lnSpc>
              <a:spcBef>
                <a:spcPts val="640"/>
              </a:spcBef>
              <a:spcAft>
                <a:spcPts val="0"/>
              </a:spcAft>
              <a:buClr>
                <a:srgbClr val="CCFFFF"/>
              </a:buClr>
              <a:buSzPts val="3200"/>
              <a:buFont typeface="Times New Roman"/>
              <a:buNone/>
            </a:pPr>
            <a:r>
              <a:rPr lang="en-US" sz="3200" b="0" i="0" u="none">
                <a:solidFill>
                  <a:srgbClr val="CCFFFF"/>
                </a:solidFill>
                <a:latin typeface="Times New Roman"/>
                <a:ea typeface="Times New Roman"/>
                <a:cs typeface="Times New Roman"/>
                <a:sym typeface="Times New Roman"/>
              </a:rPr>
              <a:t>10. Murdered for sole purpose of deriving      pleasure from act of killing and thereby …</a:t>
            </a:r>
            <a:endParaRPr/>
          </a:p>
          <a:p>
            <a:pPr marL="342900" marR="0" lvl="0" indent="-139700" algn="l" rtl="0">
              <a:spcBef>
                <a:spcPts val="640"/>
              </a:spcBef>
              <a:spcAft>
                <a:spcPts val="0"/>
              </a:spcAft>
              <a:buClr>
                <a:schemeClr val="dk1"/>
              </a:buClr>
              <a:buSzPts val="3200"/>
              <a:buFont typeface="Arial"/>
              <a:buNone/>
            </a:pPr>
            <a:endParaRPr sz="3200" b="0" i="0" u="none">
              <a:solidFill>
                <a:srgbClr val="CCFFFF"/>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4"/>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Mitigating Circumstances</a:t>
            </a:r>
            <a:endParaRPr/>
          </a:p>
        </p:txBody>
      </p:sp>
      <p:sp>
        <p:nvSpPr>
          <p:cNvPr id="313" name="Google Shape;313;p44"/>
          <p:cNvSpPr txBox="1">
            <a:spLocks noGrp="1"/>
          </p:cNvSpPr>
          <p:nvPr>
            <p:ph type="body" idx="1"/>
          </p:nvPr>
        </p:nvSpPr>
        <p:spPr>
          <a:xfrm>
            <a:off x="152400" y="1371600"/>
            <a:ext cx="8839200" cy="4525962"/>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lt1"/>
              </a:buClr>
              <a:buSzPts val="3200"/>
              <a:buFont typeface="Arial"/>
              <a:buAutoNum type="arabicPeriod"/>
            </a:pPr>
            <a:r>
              <a:rPr lang="en-US" sz="3200" b="0" i="0" u="none">
                <a:solidFill>
                  <a:schemeClr val="lt1"/>
                </a:solidFill>
                <a:latin typeface="Arial"/>
                <a:ea typeface="Arial"/>
                <a:cs typeface="Arial"/>
                <a:sym typeface="Arial"/>
              </a:rPr>
              <a:t>No significant criminal history</a:t>
            </a:r>
            <a:endParaRPr/>
          </a:p>
          <a:p>
            <a:pPr marL="514350" lvl="0" indent="-31115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514350" lvl="0" indent="-514350" algn="l" rtl="0">
              <a:lnSpc>
                <a:spcPct val="90000"/>
              </a:lnSpc>
              <a:spcBef>
                <a:spcPts val="640"/>
              </a:spcBef>
              <a:spcAft>
                <a:spcPts val="0"/>
              </a:spcAft>
              <a:buClr>
                <a:schemeClr val="lt1"/>
              </a:buClr>
              <a:buSzPts val="3200"/>
              <a:buFont typeface="Arial"/>
              <a:buAutoNum type="arabicPeriod"/>
            </a:pPr>
            <a:r>
              <a:rPr lang="en-US" sz="3200" b="0" i="0" u="none">
                <a:solidFill>
                  <a:schemeClr val="lt1"/>
                </a:solidFill>
                <a:latin typeface="Arial"/>
                <a:ea typeface="Arial"/>
                <a:cs typeface="Arial"/>
                <a:sym typeface="Arial"/>
              </a:rPr>
              <a:t>Was committed while under the influence of extreme mental or emotional disturbance</a:t>
            </a:r>
            <a:endParaRPr/>
          </a:p>
          <a:p>
            <a:pPr marL="514350" lvl="0" indent="-31115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514350" lvl="0" indent="-514350" algn="l" rtl="0">
              <a:lnSpc>
                <a:spcPct val="90000"/>
              </a:lnSpc>
              <a:spcBef>
                <a:spcPts val="640"/>
              </a:spcBef>
              <a:spcAft>
                <a:spcPts val="0"/>
              </a:spcAft>
              <a:buClr>
                <a:schemeClr val="lt1"/>
              </a:buClr>
              <a:buSzPts val="3200"/>
              <a:buFont typeface="Arial"/>
              <a:buAutoNum type="arabicPeriod"/>
            </a:pPr>
            <a:r>
              <a:rPr lang="en-US" sz="3200" b="0" i="0" u="none">
                <a:solidFill>
                  <a:schemeClr val="lt1"/>
                </a:solidFill>
                <a:latin typeface="Arial"/>
                <a:ea typeface="Arial"/>
                <a:cs typeface="Arial"/>
                <a:sym typeface="Arial"/>
              </a:rPr>
              <a:t>Victim was a participant in defendant’s conduct 	</a:t>
            </a:r>
            <a:endParaRPr/>
          </a:p>
          <a:p>
            <a:pPr marL="514350" lvl="0" indent="-31115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514350" lvl="0" indent="-514350" algn="l" rtl="0">
              <a:lnSpc>
                <a:spcPct val="90000"/>
              </a:lnSpc>
              <a:spcBef>
                <a:spcPts val="640"/>
              </a:spcBef>
              <a:spcAft>
                <a:spcPts val="0"/>
              </a:spcAft>
              <a:buClr>
                <a:schemeClr val="lt1"/>
              </a:buClr>
              <a:buSzPts val="3200"/>
              <a:buFont typeface="Arial"/>
              <a:buAutoNum type="arabicPeriod"/>
            </a:pPr>
            <a:r>
              <a:rPr lang="en-US" sz="3200" b="0" i="0" u="none">
                <a:solidFill>
                  <a:schemeClr val="lt1"/>
                </a:solidFill>
                <a:latin typeface="Arial"/>
                <a:ea typeface="Arial"/>
                <a:cs typeface="Arial"/>
                <a:sym typeface="Arial"/>
              </a:rPr>
              <a:t>Was an accomplice and participation relatively minor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Mitigating Circumstances</a:t>
            </a:r>
            <a:endParaRPr/>
          </a:p>
        </p:txBody>
      </p:sp>
      <p:sp>
        <p:nvSpPr>
          <p:cNvPr id="319" name="Google Shape;319;p45"/>
          <p:cNvSpPr txBox="1">
            <a:spLocks noGrp="1"/>
          </p:cNvSpPr>
          <p:nvPr>
            <p:ph type="body" idx="1"/>
          </p:nvPr>
        </p:nvSpPr>
        <p:spPr>
          <a:xfrm>
            <a:off x="152400" y="1371600"/>
            <a:ext cx="8839200" cy="45259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5. Acted out of extreme duress or under    </a:t>
            </a:r>
            <a:endParaRPr/>
          </a:p>
          <a:p>
            <a:pPr marL="0" lvl="0" indent="0" algn="l" rtl="0">
              <a:lnSpc>
                <a:spcPct val="90000"/>
              </a:lnSpc>
              <a:spcBef>
                <a:spcPts val="64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substantial domination of another</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203200" algn="l" rtl="0">
              <a:lnSpc>
                <a:spcPct val="90000"/>
              </a:lnSpc>
              <a:spcBef>
                <a:spcPts val="640"/>
              </a:spcBef>
              <a:spcAft>
                <a:spcPts val="0"/>
              </a:spcAft>
              <a:buClr>
                <a:schemeClr val="lt1"/>
              </a:buClr>
              <a:buSzPts val="3200"/>
              <a:buFont typeface="Arial"/>
              <a:buAutoNum type="arabicPeriod" startAt="6"/>
            </a:pPr>
            <a:r>
              <a:rPr lang="en-US">
                <a:solidFill>
                  <a:schemeClr val="lt1"/>
                </a:solidFill>
              </a:rPr>
              <a:t> </a:t>
            </a:r>
            <a:r>
              <a:rPr lang="en-US" sz="3200" b="0" i="0" u="none">
                <a:solidFill>
                  <a:schemeClr val="lt1"/>
                </a:solidFill>
                <a:latin typeface="Arial"/>
                <a:ea typeface="Arial"/>
                <a:cs typeface="Arial"/>
                <a:sym typeface="Arial"/>
              </a:rPr>
              <a:t>Capacity to appreciate criminality of conduct or conform conduct to 	requirements of law as substantially impaired</a:t>
            </a:r>
            <a:endParaRPr/>
          </a:p>
          <a:p>
            <a:pPr marL="0" lvl="0" indent="0" algn="l" rtl="0">
              <a:lnSpc>
                <a:spcPct val="90000"/>
              </a:lnSpc>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lvl="0" indent="-203200" algn="l" rtl="0">
              <a:lnSpc>
                <a:spcPct val="90000"/>
              </a:lnSpc>
              <a:spcBef>
                <a:spcPts val="640"/>
              </a:spcBef>
              <a:spcAft>
                <a:spcPts val="0"/>
              </a:spcAft>
              <a:buClr>
                <a:schemeClr val="lt1"/>
              </a:buClr>
              <a:buSzPts val="3200"/>
              <a:buFont typeface="Arial"/>
              <a:buAutoNum type="arabicPeriod" startAt="6"/>
            </a:pPr>
            <a:r>
              <a:rPr lang="en-US">
                <a:solidFill>
                  <a:schemeClr val="lt1"/>
                </a:solidFill>
              </a:rPr>
              <a:t> </a:t>
            </a:r>
            <a:r>
              <a:rPr lang="en-US" sz="3200" b="0" i="0" u="none">
                <a:solidFill>
                  <a:schemeClr val="lt1"/>
                </a:solidFill>
                <a:latin typeface="Arial"/>
                <a:ea typeface="Arial"/>
                <a:cs typeface="Arial"/>
                <a:sym typeface="Arial"/>
              </a:rPr>
              <a:t>Age at time of offense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Must find LWOP if defendant is:</a:t>
            </a:r>
            <a:br>
              <a:rPr lang="en-US" sz="2000" b="0" i="0" u="none">
                <a:solidFill>
                  <a:schemeClr val="lt1"/>
                </a:solidFill>
                <a:latin typeface="Arial"/>
                <a:ea typeface="Arial"/>
                <a:cs typeface="Arial"/>
                <a:sym typeface="Arial"/>
              </a:rPr>
            </a:br>
            <a:endParaRPr/>
          </a:p>
        </p:txBody>
      </p:sp>
      <p:sp>
        <p:nvSpPr>
          <p:cNvPr id="325" name="Google Shape;325;p4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FF00"/>
              </a:buClr>
              <a:buSzPts val="3200"/>
              <a:buFont typeface="Arial"/>
              <a:buChar char="•"/>
            </a:pPr>
            <a:r>
              <a:rPr lang="en-US" sz="3200" b="0" i="0" u="none">
                <a:solidFill>
                  <a:srgbClr val="FFFF00"/>
                </a:solidFill>
                <a:latin typeface="Arial"/>
                <a:ea typeface="Arial"/>
                <a:cs typeface="Arial"/>
                <a:sym typeface="Arial"/>
              </a:rPr>
              <a:t>	</a:t>
            </a:r>
            <a:r>
              <a:rPr lang="en-US" sz="3600" b="0" i="0" u="none">
                <a:solidFill>
                  <a:srgbClr val="FFFF00"/>
                </a:solidFill>
                <a:latin typeface="Arial"/>
                <a:ea typeface="Arial"/>
                <a:cs typeface="Arial"/>
                <a:sym typeface="Arial"/>
              </a:rPr>
              <a:t>Intellectually disabled, or</a:t>
            </a:r>
            <a:endParaRPr/>
          </a:p>
          <a:p>
            <a:pPr marL="342900" marR="0" lvl="0" indent="-342900" algn="l" rtl="0">
              <a:lnSpc>
                <a:spcPct val="100000"/>
              </a:lnSpc>
              <a:spcBef>
                <a:spcPts val="720"/>
              </a:spcBef>
              <a:spcAft>
                <a:spcPts val="0"/>
              </a:spcAft>
              <a:buClr>
                <a:srgbClr val="FFFF00"/>
              </a:buClr>
              <a:buSzPts val="3600"/>
              <a:buFont typeface="Arial"/>
              <a:buChar char="•"/>
            </a:pPr>
            <a:r>
              <a:rPr lang="en-US" sz="3600" b="0" i="0" u="none">
                <a:solidFill>
                  <a:srgbClr val="FFFF00"/>
                </a:solidFill>
                <a:latin typeface="Arial"/>
                <a:ea typeface="Arial"/>
                <a:cs typeface="Arial"/>
                <a:sym typeface="Arial"/>
              </a:rPr>
              <a:t>	Under age 18</a:t>
            </a:r>
            <a:endParaRPr/>
          </a:p>
        </p:txBody>
      </p:sp>
      <p:pic>
        <p:nvPicPr>
          <p:cNvPr id="326" name="Google Shape;326;p46" descr="athletic stadium and several hurdles in athletic lines Stock Photo - 13085744"/>
          <p:cNvPicPr preferRelativeResize="0"/>
          <p:nvPr/>
        </p:nvPicPr>
        <p:blipFill rotWithShape="1">
          <a:blip r:embed="rId3">
            <a:alphaModFix/>
          </a:blip>
          <a:srcRect/>
          <a:stretch/>
        </p:blipFill>
        <p:spPr>
          <a:xfrm>
            <a:off x="5410200" y="4179887"/>
            <a:ext cx="2857500" cy="1943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Jury must find BRD: </a:t>
            </a:r>
            <a:endParaRPr/>
          </a:p>
        </p:txBody>
      </p:sp>
      <p:sp>
        <p:nvSpPr>
          <p:cNvPr id="332" name="Google Shape;332;p47"/>
          <p:cNvSpPr txBox="1">
            <a:spLocks noGrp="1"/>
          </p:cNvSpPr>
          <p:nvPr>
            <p:ph type="body" idx="1"/>
          </p:nvPr>
        </p:nvSpPr>
        <p:spPr>
          <a:xfrm>
            <a:off x="457200" y="1903412"/>
            <a:ext cx="8229600" cy="452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3600"/>
              <a:buFont typeface="Arial"/>
              <a:buNone/>
            </a:pPr>
            <a:r>
              <a:rPr lang="en-US" sz="3600" b="0" i="0" u="none">
                <a:solidFill>
                  <a:srgbClr val="FFFF00"/>
                </a:solidFill>
                <a:latin typeface="Arial"/>
                <a:ea typeface="Arial"/>
                <a:cs typeface="Arial"/>
                <a:sym typeface="Arial"/>
              </a:rPr>
              <a:t>Evidence in aggravation of punishment is not outweighed by evidence in mitigation of punishment</a:t>
            </a:r>
            <a:endParaRPr/>
          </a:p>
        </p:txBody>
      </p:sp>
      <p:pic>
        <p:nvPicPr>
          <p:cNvPr id="333" name="Google Shape;333;p47" descr="athletic stadium and several hurdles in athletic lines Stock Photo - 13085744"/>
          <p:cNvPicPr preferRelativeResize="0"/>
          <p:nvPr/>
        </p:nvPicPr>
        <p:blipFill rotWithShape="1">
          <a:blip r:embed="rId3">
            <a:alphaModFix/>
          </a:blip>
          <a:srcRect/>
          <a:stretch/>
        </p:blipFill>
        <p:spPr>
          <a:xfrm>
            <a:off x="5410200" y="4167187"/>
            <a:ext cx="2857500" cy="1943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Finally, </a:t>
            </a:r>
            <a:endParaRPr/>
          </a:p>
        </p:txBody>
      </p:sp>
      <p:sp>
        <p:nvSpPr>
          <p:cNvPr id="339" name="Google Shape;339;p4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3600"/>
              <a:buFont typeface="Arial"/>
              <a:buNone/>
            </a:pPr>
            <a:r>
              <a:rPr lang="en-US" sz="3600" b="0" i="0" u="none">
                <a:solidFill>
                  <a:srgbClr val="FFFF00"/>
                </a:solidFill>
                <a:latin typeface="Arial"/>
                <a:ea typeface="Arial"/>
                <a:cs typeface="Arial"/>
                <a:sym typeface="Arial"/>
              </a:rPr>
              <a:t>	</a:t>
            </a:r>
            <a:endParaRPr/>
          </a:p>
          <a:p>
            <a:pPr marL="0" marR="0" lvl="0" indent="0" algn="l" rtl="0">
              <a:lnSpc>
                <a:spcPct val="100000"/>
              </a:lnSpc>
              <a:spcBef>
                <a:spcPts val="720"/>
              </a:spcBef>
              <a:spcAft>
                <a:spcPts val="0"/>
              </a:spcAft>
              <a:buClr>
                <a:srgbClr val="FFFF00"/>
              </a:buClr>
              <a:buSzPts val="3600"/>
              <a:buFont typeface="Arial"/>
              <a:buNone/>
            </a:pPr>
            <a:r>
              <a:rPr lang="en-US" sz="3600" b="0" i="0" u="none">
                <a:solidFill>
                  <a:srgbClr val="FFFF00"/>
                </a:solidFill>
                <a:latin typeface="Arial"/>
                <a:ea typeface="Arial"/>
                <a:cs typeface="Arial"/>
                <a:sym typeface="Arial"/>
              </a:rPr>
              <a:t>Jury is told it is never required to return a verdict of death</a:t>
            </a:r>
            <a:endParaRPr/>
          </a:p>
        </p:txBody>
      </p:sp>
      <p:pic>
        <p:nvPicPr>
          <p:cNvPr id="340" name="Google Shape;340;p48" descr="athletic stadium and several hurdles in athletic lines Stock Photo - 13085744"/>
          <p:cNvPicPr preferRelativeResize="0"/>
          <p:nvPr/>
        </p:nvPicPr>
        <p:blipFill rotWithShape="1">
          <a:blip r:embed="rId3">
            <a:alphaModFix/>
          </a:blip>
          <a:srcRect/>
          <a:stretch/>
        </p:blipFill>
        <p:spPr>
          <a:xfrm>
            <a:off x="4953000" y="3810000"/>
            <a:ext cx="2857500" cy="1943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Actual cases</a:t>
            </a:r>
            <a:endParaRPr/>
          </a:p>
        </p:txBody>
      </p:sp>
      <p:sp>
        <p:nvSpPr>
          <p:cNvPr id="347" name="Google Shape;347;p4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348" name="Google Shape;348;p49"/>
          <p:cNvPicPr preferRelativeResize="0"/>
          <p:nvPr/>
        </p:nvPicPr>
        <p:blipFill>
          <a:blip r:embed="rId3">
            <a:alphaModFix/>
          </a:blip>
          <a:stretch>
            <a:fillRect/>
          </a:stretch>
        </p:blipFill>
        <p:spPr>
          <a:xfrm>
            <a:off x="1389875" y="2392350"/>
            <a:ext cx="2609850" cy="1752600"/>
          </a:xfrm>
          <a:prstGeom prst="rect">
            <a:avLst/>
          </a:prstGeom>
          <a:noFill/>
          <a:ln>
            <a:noFill/>
          </a:ln>
        </p:spPr>
      </p:pic>
      <p:pic>
        <p:nvPicPr>
          <p:cNvPr id="349" name="Google Shape;349;p49"/>
          <p:cNvPicPr preferRelativeResize="0"/>
          <p:nvPr/>
        </p:nvPicPr>
        <p:blipFill>
          <a:blip r:embed="rId4">
            <a:alphaModFix/>
          </a:blip>
          <a:stretch>
            <a:fillRect/>
          </a:stretch>
        </p:blipFill>
        <p:spPr>
          <a:xfrm>
            <a:off x="5890463" y="2114550"/>
            <a:ext cx="1743075" cy="2628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0" descr="Trooper Michael L. Newton"/>
          <p:cNvPicPr preferRelativeResize="0"/>
          <p:nvPr/>
        </p:nvPicPr>
        <p:blipFill rotWithShape="1">
          <a:blip r:embed="rId3">
            <a:alphaModFix/>
          </a:blip>
          <a:srcRect/>
          <a:stretch/>
        </p:blipFill>
        <p:spPr>
          <a:xfrm>
            <a:off x="2757487" y="685800"/>
            <a:ext cx="3524250" cy="4251325"/>
          </a:xfrm>
          <a:prstGeom prst="rect">
            <a:avLst/>
          </a:prstGeom>
          <a:noFill/>
          <a:ln>
            <a:noFill/>
          </a:ln>
        </p:spPr>
      </p:pic>
      <p:sp>
        <p:nvSpPr>
          <p:cNvPr id="355" name="Google Shape;355;p50"/>
          <p:cNvSpPr txBox="1">
            <a:spLocks noGrp="1"/>
          </p:cNvSpPr>
          <p:nvPr>
            <p:ph type="title"/>
          </p:nvPr>
        </p:nvSpPr>
        <p:spPr>
          <a:xfrm>
            <a:off x="609600" y="52578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3200"/>
              <a:buFont typeface="Arial"/>
              <a:buNone/>
            </a:pPr>
            <a:r>
              <a:rPr lang="en-US" sz="3200" b="0" i="0" u="none">
                <a:solidFill>
                  <a:srgbClr val="FFFF00"/>
                </a:solidFill>
                <a:latin typeface="Arial"/>
                <a:ea typeface="Arial"/>
                <a:cs typeface="Arial"/>
                <a:sym typeface="Arial"/>
              </a:rPr>
              <a:t>MSHP Sgt. Carl “Dewayne” Graham, Jr. </a:t>
            </a:r>
            <a:br>
              <a:rPr lang="en-US" sz="3200" b="0" i="0" u="none">
                <a:solidFill>
                  <a:srgbClr val="FFFF00"/>
                </a:solidFill>
                <a:latin typeface="Arial"/>
                <a:ea typeface="Arial"/>
                <a:cs typeface="Arial"/>
                <a:sym typeface="Arial"/>
              </a:rPr>
            </a:br>
            <a:r>
              <a:rPr lang="en-US" sz="3200" b="0" i="0" u="none">
                <a:solidFill>
                  <a:srgbClr val="FFFF00"/>
                </a:solidFill>
                <a:latin typeface="Arial"/>
                <a:ea typeface="Arial"/>
                <a:cs typeface="Arial"/>
                <a:sym typeface="Arial"/>
              </a:rPr>
              <a:t>Badge #223</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51"/>
          <p:cNvPicPr preferRelativeResize="0"/>
          <p:nvPr/>
        </p:nvPicPr>
        <p:blipFill rotWithShape="1">
          <a:blip r:embed="rId3">
            <a:alphaModFix/>
          </a:blip>
          <a:srcRect/>
          <a:stretch/>
        </p:blipFill>
        <p:spPr>
          <a:xfrm>
            <a:off x="1111250" y="838200"/>
            <a:ext cx="6889750" cy="5181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FFFFFF"/>
                </a:solidFill>
              </a:rPr>
              <a:t>Discussion</a:t>
            </a:r>
            <a:endParaRPr b="1">
              <a:solidFill>
                <a:srgbClr val="FFFFFF"/>
              </a:solidFill>
            </a:endParaRPr>
          </a:p>
        </p:txBody>
      </p:sp>
      <p:sp>
        <p:nvSpPr>
          <p:cNvPr id="121" name="Google Shape;121;p17"/>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2400" b="1">
                <a:solidFill>
                  <a:srgbClr val="FFFFFF"/>
                </a:solidFill>
              </a:rPr>
              <a:t>Are the themes in the film relevant today? How so?</a:t>
            </a:r>
            <a:endParaRPr sz="2400" b="1">
              <a:solidFill>
                <a:srgbClr val="FFFFFF"/>
              </a:solidFill>
            </a:endParaRPr>
          </a:p>
        </p:txBody>
      </p:sp>
      <p:sp>
        <p:nvSpPr>
          <p:cNvPr id="122" name="Google Shape;122;p17"/>
          <p:cNvSpPr txBox="1">
            <a:spLocks noGrp="1"/>
          </p:cNvSpPr>
          <p:nvPr>
            <p:ph type="body" idx="1"/>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23" name="Google Shape;123;p17"/>
          <p:cNvPicPr preferRelativeResize="0"/>
          <p:nvPr/>
        </p:nvPicPr>
        <p:blipFill>
          <a:blip r:embed="rId3">
            <a:alphaModFix/>
          </a:blip>
          <a:stretch>
            <a:fillRect/>
          </a:stretch>
        </p:blipFill>
        <p:spPr>
          <a:xfrm>
            <a:off x="4648200" y="1282925"/>
            <a:ext cx="3549325" cy="3197874"/>
          </a:xfrm>
          <a:prstGeom prst="rect">
            <a:avLst/>
          </a:prstGeom>
          <a:noFill/>
          <a:ln>
            <a:noFill/>
          </a:ln>
        </p:spPr>
      </p:pic>
      <p:pic>
        <p:nvPicPr>
          <p:cNvPr id="124" name="Google Shape;124;p17"/>
          <p:cNvPicPr preferRelativeResize="0"/>
          <p:nvPr/>
        </p:nvPicPr>
        <p:blipFill>
          <a:blip r:embed="rId4">
            <a:alphaModFix/>
          </a:blip>
          <a:stretch>
            <a:fillRect/>
          </a:stretch>
        </p:blipFill>
        <p:spPr>
          <a:xfrm>
            <a:off x="0" y="2959225"/>
            <a:ext cx="4605950" cy="2380025"/>
          </a:xfrm>
          <a:prstGeom prst="rect">
            <a:avLst/>
          </a:prstGeom>
          <a:noFill/>
          <a:ln>
            <a:noFill/>
          </a:ln>
        </p:spPr>
      </p:pic>
      <p:pic>
        <p:nvPicPr>
          <p:cNvPr id="125" name="Google Shape;125;p17"/>
          <p:cNvPicPr preferRelativeResize="0"/>
          <p:nvPr/>
        </p:nvPicPr>
        <p:blipFill>
          <a:blip r:embed="rId5">
            <a:alphaModFix/>
          </a:blip>
          <a:stretch>
            <a:fillRect/>
          </a:stretch>
        </p:blipFill>
        <p:spPr>
          <a:xfrm>
            <a:off x="4648200" y="4594000"/>
            <a:ext cx="3445550" cy="1353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3"/>
          <p:cNvPicPr preferRelativeResize="0"/>
          <p:nvPr/>
        </p:nvPicPr>
        <p:blipFill rotWithShape="1">
          <a:blip r:embed="rId3">
            <a:alphaModFix/>
          </a:blip>
          <a:srcRect/>
          <a:stretch/>
        </p:blipFill>
        <p:spPr>
          <a:xfrm>
            <a:off x="-14287" y="457200"/>
            <a:ext cx="9144000" cy="60864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54"/>
          <p:cNvPicPr preferRelativeResize="0"/>
          <p:nvPr/>
        </p:nvPicPr>
        <p:blipFill rotWithShape="1">
          <a:blip r:embed="rId3">
            <a:alphaModFix/>
          </a:blip>
          <a:srcRect/>
          <a:stretch/>
        </p:blipFill>
        <p:spPr>
          <a:xfrm>
            <a:off x="0" y="457200"/>
            <a:ext cx="9142412" cy="60864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457200" y="503237"/>
            <a:ext cx="8229600" cy="109696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Dennis Skillicorn </a:t>
            </a:r>
            <a:br>
              <a:rPr lang="en-US" sz="4400" b="0" i="0" u="none">
                <a:solidFill>
                  <a:schemeClr val="dk2"/>
                </a:solidFill>
                <a:latin typeface="Arial"/>
                <a:ea typeface="Arial"/>
                <a:cs typeface="Arial"/>
                <a:sym typeface="Arial"/>
              </a:rPr>
            </a:br>
            <a:endParaRPr/>
          </a:p>
        </p:txBody>
      </p:sp>
      <p:sp>
        <p:nvSpPr>
          <p:cNvPr id="381" name="Google Shape;381;p55"/>
          <p:cNvSpPr txBox="1">
            <a:spLocks noGrp="1"/>
          </p:cNvSpPr>
          <p:nvPr>
            <p:ph type="body" idx="1"/>
          </p:nvPr>
        </p:nvSpPr>
        <p:spPr>
          <a:xfrm>
            <a:off x="239712" y="1371600"/>
            <a:ext cx="5943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Born 1959</a:t>
            </a:r>
            <a:endParaRPr/>
          </a:p>
          <a:p>
            <a:pPr marL="342900" marR="0" lvl="0" indent="-342900" algn="l" rtl="0">
              <a:lnSpc>
                <a:spcPct val="10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1979 – Accomplice to prior murder–robbery </a:t>
            </a:r>
            <a:endParaRPr/>
          </a:p>
          <a:p>
            <a:pPr marL="342900" marR="0" lvl="0" indent="-342900" algn="l" rtl="0">
              <a:lnSpc>
                <a:spcPct val="10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Sentenced to 35 yrs</a:t>
            </a:r>
            <a:endParaRPr/>
          </a:p>
          <a:p>
            <a:pPr marL="342900" marR="0" lvl="0" indent="-342900" algn="l" rtl="0">
              <a:lnSpc>
                <a:spcPct val="10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Met Allen Nicklasson at halfway house while on parole</a:t>
            </a:r>
            <a:endParaRPr/>
          </a:p>
        </p:txBody>
      </p:sp>
      <p:pic>
        <p:nvPicPr>
          <p:cNvPr id="382" name="Google Shape;382;p55"/>
          <p:cNvPicPr preferRelativeResize="0"/>
          <p:nvPr/>
        </p:nvPicPr>
        <p:blipFill rotWithShape="1">
          <a:blip r:embed="rId3">
            <a:alphaModFix/>
          </a:blip>
          <a:srcRect/>
          <a:stretch/>
        </p:blipFill>
        <p:spPr>
          <a:xfrm>
            <a:off x="5981700" y="1219200"/>
            <a:ext cx="2732087" cy="38893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Allen Nicklasson</a:t>
            </a:r>
            <a:br>
              <a:rPr lang="en-US" sz="4400" b="0" i="0" u="none">
                <a:solidFill>
                  <a:schemeClr val="dk2"/>
                </a:solidFill>
                <a:latin typeface="Arial"/>
                <a:ea typeface="Arial"/>
                <a:cs typeface="Arial"/>
                <a:sym typeface="Arial"/>
              </a:rPr>
            </a:br>
            <a:endParaRPr/>
          </a:p>
        </p:txBody>
      </p:sp>
      <p:sp>
        <p:nvSpPr>
          <p:cNvPr id="388" name="Google Shape;388;p56"/>
          <p:cNvSpPr txBox="1">
            <a:spLocks noGrp="1"/>
          </p:cNvSpPr>
          <p:nvPr>
            <p:ph type="body" idx="1"/>
          </p:nvPr>
        </p:nvSpPr>
        <p:spPr>
          <a:xfrm>
            <a:off x="228600" y="1066800"/>
            <a:ext cx="5238750" cy="5516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lt1"/>
              </a:buClr>
              <a:buSzPts val="2200"/>
              <a:buFont typeface="Arial"/>
              <a:buChar char="•"/>
            </a:pPr>
            <a:r>
              <a:rPr lang="en-US" sz="2200" b="0" i="0" u="none">
                <a:solidFill>
                  <a:schemeClr val="lt1"/>
                </a:solidFill>
                <a:latin typeface="Arial"/>
                <a:ea typeface="Arial"/>
                <a:cs typeface="Arial"/>
                <a:sym typeface="Arial"/>
              </a:rPr>
              <a:t>Born 1972</a:t>
            </a:r>
            <a:endParaRPr/>
          </a:p>
          <a:p>
            <a:pPr marL="342900" marR="0" lvl="0" indent="-342900" algn="l" rtl="0">
              <a:lnSpc>
                <a:spcPct val="80000"/>
              </a:lnSpc>
              <a:spcBef>
                <a:spcPts val="440"/>
              </a:spcBef>
              <a:spcAft>
                <a:spcPts val="0"/>
              </a:spcAft>
              <a:buClr>
                <a:schemeClr val="lt1"/>
              </a:buClr>
              <a:buSzPts val="2200"/>
              <a:buFont typeface="Arial"/>
              <a:buChar char="•"/>
            </a:pPr>
            <a:r>
              <a:rPr lang="en-US" sz="2200" b="0" i="0" u="none">
                <a:solidFill>
                  <a:schemeClr val="lt1"/>
                </a:solidFill>
                <a:latin typeface="Arial"/>
                <a:ea typeface="Arial"/>
                <a:cs typeface="Arial"/>
                <a:sym typeface="Arial"/>
              </a:rPr>
              <a:t>Placed in boys homes as a child--no consistent diagnosis, but often found to have a conduct disorder</a:t>
            </a:r>
            <a:endParaRPr/>
          </a:p>
          <a:p>
            <a:pPr marL="342900" marR="0" lvl="0" indent="-342900" algn="l" rtl="0">
              <a:lnSpc>
                <a:spcPct val="80000"/>
              </a:lnSpc>
              <a:spcBef>
                <a:spcPts val="440"/>
              </a:spcBef>
              <a:spcAft>
                <a:spcPts val="0"/>
              </a:spcAft>
              <a:buClr>
                <a:schemeClr val="lt1"/>
              </a:buClr>
              <a:buSzPts val="2200"/>
              <a:buFont typeface="Arial"/>
              <a:buChar char="•"/>
            </a:pPr>
            <a:r>
              <a:rPr lang="en-US" sz="2200" b="0" i="0" u="none">
                <a:solidFill>
                  <a:schemeClr val="lt1"/>
                </a:solidFill>
                <a:latin typeface="Arial"/>
                <a:ea typeface="Arial"/>
                <a:cs typeface="Arial"/>
                <a:sym typeface="Arial"/>
              </a:rPr>
              <a:t>1990 – Assaulted step-father; and sentenced to prison</a:t>
            </a:r>
            <a:endParaRPr/>
          </a:p>
          <a:p>
            <a:pPr marL="342900" marR="0" lvl="0" indent="-342900" algn="l" rtl="0">
              <a:lnSpc>
                <a:spcPct val="80000"/>
              </a:lnSpc>
              <a:spcBef>
                <a:spcPts val="440"/>
              </a:spcBef>
              <a:spcAft>
                <a:spcPts val="0"/>
              </a:spcAft>
              <a:buClr>
                <a:schemeClr val="lt1"/>
              </a:buClr>
              <a:buSzPts val="2200"/>
              <a:buFont typeface="Arial"/>
              <a:buChar char="•"/>
            </a:pPr>
            <a:r>
              <a:rPr lang="en-US" sz="2200" b="0" i="0" u="none">
                <a:solidFill>
                  <a:schemeClr val="lt1"/>
                </a:solidFill>
                <a:latin typeface="Arial"/>
                <a:ea typeface="Arial"/>
                <a:cs typeface="Arial"/>
                <a:sym typeface="Arial"/>
              </a:rPr>
              <a:t>1993 – Convicted of assault on a correctional officer while in prison </a:t>
            </a:r>
            <a:endParaRPr/>
          </a:p>
          <a:p>
            <a:pPr marL="342900" marR="0" lvl="0" indent="-342900" algn="l" rtl="0">
              <a:lnSpc>
                <a:spcPct val="80000"/>
              </a:lnSpc>
              <a:spcBef>
                <a:spcPts val="440"/>
              </a:spcBef>
              <a:spcAft>
                <a:spcPts val="0"/>
              </a:spcAft>
              <a:buClr>
                <a:schemeClr val="lt1"/>
              </a:buClr>
              <a:buSzPts val="2200"/>
              <a:buFont typeface="Arial"/>
              <a:buChar char="•"/>
            </a:pPr>
            <a:r>
              <a:rPr lang="en-US" sz="2200" b="0" i="0" u="none">
                <a:solidFill>
                  <a:schemeClr val="lt1"/>
                </a:solidFill>
                <a:latin typeface="Arial"/>
                <a:ea typeface="Arial"/>
                <a:cs typeface="Arial"/>
                <a:sym typeface="Arial"/>
              </a:rPr>
              <a:t>"he killed his father, attempted to kill his step-father, and is presently serving time for the assault of a correctional officer. Unfortunately for the citizens of this State, his maximum release date is…in 1993.... [T]his man without a doubt will kill someone when released.” The Warden.</a:t>
            </a:r>
            <a:endParaRPr/>
          </a:p>
          <a:p>
            <a:pPr marL="342900" marR="0" lvl="0" indent="-203200" algn="l" rtl="0">
              <a:lnSpc>
                <a:spcPct val="80000"/>
              </a:lnSpc>
              <a:spcBef>
                <a:spcPts val="440"/>
              </a:spcBef>
              <a:spcAft>
                <a:spcPts val="0"/>
              </a:spcAft>
              <a:buClr>
                <a:schemeClr val="dk1"/>
              </a:buClr>
              <a:buSzPts val="2200"/>
              <a:buFont typeface="Arial"/>
              <a:buNone/>
            </a:pPr>
            <a:endParaRPr sz="2200" b="0" i="0" u="none">
              <a:solidFill>
                <a:schemeClr val="dk1"/>
              </a:solidFill>
              <a:latin typeface="Arial"/>
              <a:ea typeface="Arial"/>
              <a:cs typeface="Arial"/>
              <a:sym typeface="Arial"/>
            </a:endParaRPr>
          </a:p>
          <a:p>
            <a:pPr marL="342900" marR="0" lvl="0" indent="-203200" algn="l" rtl="0">
              <a:lnSpc>
                <a:spcPct val="80000"/>
              </a:lnSpc>
              <a:spcBef>
                <a:spcPts val="440"/>
              </a:spcBef>
              <a:spcAft>
                <a:spcPts val="0"/>
              </a:spcAft>
              <a:buClr>
                <a:schemeClr val="dk1"/>
              </a:buClr>
              <a:buSzPts val="2200"/>
              <a:buFont typeface="Arial"/>
              <a:buNone/>
            </a:pPr>
            <a:endParaRPr sz="2200" b="0" i="0" u="none">
              <a:solidFill>
                <a:schemeClr val="dk1"/>
              </a:solidFill>
              <a:latin typeface="Arial"/>
              <a:ea typeface="Arial"/>
              <a:cs typeface="Arial"/>
              <a:sym typeface="Arial"/>
            </a:endParaRPr>
          </a:p>
          <a:p>
            <a:pPr marL="342900" marR="0" lvl="0" indent="-203200" algn="l" rtl="0">
              <a:lnSpc>
                <a:spcPct val="80000"/>
              </a:lnSpc>
              <a:spcBef>
                <a:spcPts val="440"/>
              </a:spcBef>
              <a:spcAft>
                <a:spcPts val="0"/>
              </a:spcAft>
              <a:buClr>
                <a:schemeClr val="dk1"/>
              </a:buClr>
              <a:buSzPts val="2200"/>
              <a:buFont typeface="Arial"/>
              <a:buNone/>
            </a:pPr>
            <a:endParaRPr sz="2200" b="0" i="0" u="none">
              <a:solidFill>
                <a:schemeClr val="dk1"/>
              </a:solidFill>
              <a:latin typeface="Arial"/>
              <a:ea typeface="Arial"/>
              <a:cs typeface="Arial"/>
              <a:sym typeface="Arial"/>
            </a:endParaRPr>
          </a:p>
          <a:p>
            <a:pPr marL="342900" marR="0" lvl="0" indent="-203200" algn="l" rtl="0">
              <a:spcBef>
                <a:spcPts val="440"/>
              </a:spcBef>
              <a:spcAft>
                <a:spcPts val="0"/>
              </a:spcAft>
              <a:buClr>
                <a:schemeClr val="dk1"/>
              </a:buClr>
              <a:buSzPts val="2200"/>
              <a:buFont typeface="Arial"/>
              <a:buNone/>
            </a:pPr>
            <a:endParaRPr sz="2200" b="0" i="0" u="none">
              <a:solidFill>
                <a:schemeClr val="dk1"/>
              </a:solidFill>
              <a:latin typeface="Arial"/>
              <a:ea typeface="Arial"/>
              <a:cs typeface="Arial"/>
              <a:sym typeface="Arial"/>
            </a:endParaRPr>
          </a:p>
        </p:txBody>
      </p:sp>
      <p:pic>
        <p:nvPicPr>
          <p:cNvPr id="389" name="Google Shape;389;p56"/>
          <p:cNvPicPr preferRelativeResize="0"/>
          <p:nvPr/>
        </p:nvPicPr>
        <p:blipFill rotWithShape="1">
          <a:blip r:embed="rId3">
            <a:alphaModFix/>
          </a:blip>
          <a:srcRect/>
          <a:stretch/>
        </p:blipFill>
        <p:spPr>
          <a:xfrm>
            <a:off x="5562600" y="609600"/>
            <a:ext cx="3219450" cy="48482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7"/>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Crime spree</a:t>
            </a:r>
            <a:endParaRPr/>
          </a:p>
        </p:txBody>
      </p:sp>
      <p:sp>
        <p:nvSpPr>
          <p:cNvPr id="395" name="Google Shape;395;p57"/>
          <p:cNvSpPr txBox="1">
            <a:spLocks noGrp="1"/>
          </p:cNvSpPr>
          <p:nvPr>
            <p:ph type="body" idx="1"/>
          </p:nvPr>
        </p:nvSpPr>
        <p:spPr>
          <a:xfrm>
            <a:off x="430212" y="1371600"/>
            <a:ext cx="8458200" cy="52117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Left halfway house to go to St. Louis to purchase Drugs</a:t>
            </a:r>
            <a:endParaRPr/>
          </a:p>
          <a:p>
            <a:pPr marL="342900" marR="0" lvl="0" indent="-342900" algn="l" rtl="0">
              <a:lnSpc>
                <a:spcPct val="90000"/>
              </a:lnSpc>
              <a:spcBef>
                <a:spcPts val="54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Car broke down on highway</a:t>
            </a:r>
            <a:endParaRPr/>
          </a:p>
          <a:p>
            <a:pPr marL="342900" marR="0" lvl="0" indent="-342900" algn="l" rtl="0">
              <a:lnSpc>
                <a:spcPct val="90000"/>
              </a:lnSpc>
              <a:spcBef>
                <a:spcPts val="54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Burglary of residence where guns stolen</a:t>
            </a:r>
            <a:endParaRPr/>
          </a:p>
          <a:p>
            <a:pPr marL="342900" marR="0" lvl="0" indent="-342900" algn="l" rtl="0">
              <a:lnSpc>
                <a:spcPct val="90000"/>
              </a:lnSpc>
              <a:spcBef>
                <a:spcPts val="54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Kidnaping/Carjacking of Richard Drummond, an AT&amp;T Lineman</a:t>
            </a:r>
            <a:endParaRPr/>
          </a:p>
          <a:p>
            <a:pPr marL="342900" marR="0" lvl="0" indent="-342900" algn="l" rtl="0">
              <a:lnSpc>
                <a:spcPct val="90000"/>
              </a:lnSpc>
              <a:spcBef>
                <a:spcPts val="54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Murder of Drummond in rural Mo. County off I-70</a:t>
            </a:r>
            <a:endParaRPr/>
          </a:p>
          <a:p>
            <a:pPr marL="342900" marR="0" lvl="0" indent="-342900" algn="l" rtl="0">
              <a:lnSpc>
                <a:spcPct val="90000"/>
              </a:lnSpc>
              <a:spcBef>
                <a:spcPts val="54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Held guns on teens in suburban KC</a:t>
            </a:r>
            <a:endParaRPr/>
          </a:p>
          <a:p>
            <a:pPr marL="342900" marR="0" lvl="0" indent="-342900" algn="l" rtl="0">
              <a:lnSpc>
                <a:spcPct val="90000"/>
              </a:lnSpc>
              <a:spcBef>
                <a:spcPts val="54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Murder of Joseph and Charlene Babcock near Kingman, Arizona</a:t>
            </a:r>
            <a:endParaRPr/>
          </a:p>
          <a:p>
            <a:pPr marL="342900" marR="0" lvl="0" indent="-342900" algn="l" rtl="0">
              <a:lnSpc>
                <a:spcPct val="90000"/>
              </a:lnSpc>
              <a:spcBef>
                <a:spcPts val="540"/>
              </a:spcBef>
              <a:spcAft>
                <a:spcPts val="0"/>
              </a:spcAft>
              <a:buClr>
                <a:schemeClr val="lt1"/>
              </a:buClr>
              <a:buSzPts val="2700"/>
              <a:buFont typeface="Arial"/>
              <a:buChar char="•"/>
            </a:pPr>
            <a:r>
              <a:rPr lang="en-US" sz="2700" b="0" i="0" u="none">
                <a:solidFill>
                  <a:schemeClr val="lt1"/>
                </a:solidFill>
                <a:latin typeface="Arial"/>
                <a:ea typeface="Arial"/>
                <a:cs typeface="Arial"/>
                <a:sym typeface="Arial"/>
              </a:rPr>
              <a:t>Attempted robbery/shooting in parking lot in Huntington Beach, California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Crime spree</a:t>
            </a:r>
            <a:endParaRPr/>
          </a:p>
        </p:txBody>
      </p:sp>
      <p:sp>
        <p:nvSpPr>
          <p:cNvPr id="401" name="Google Shape;401;p58"/>
          <p:cNvSpPr txBox="1">
            <a:spLocks noGrp="1"/>
          </p:cNvSpPr>
          <p:nvPr>
            <p:ph type="body" idx="1"/>
          </p:nvPr>
        </p:nvSpPr>
        <p:spPr>
          <a:xfrm>
            <a:off x="430212" y="1371600"/>
            <a:ext cx="8458200" cy="52117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Trip to St. Louis to purchase Drugs</a:t>
            </a:r>
            <a:endParaRPr/>
          </a:p>
          <a:p>
            <a:pPr marL="342900" marR="0" lvl="0" indent="-342900" algn="l" rtl="0">
              <a:lnSpc>
                <a:spcPct val="8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Burglary of residence where guns stolen</a:t>
            </a:r>
            <a:endParaRPr/>
          </a:p>
          <a:p>
            <a:pPr marL="342900" marR="0" lvl="0" indent="-342900" algn="l" rtl="0">
              <a:lnSpc>
                <a:spcPct val="8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Kidnaping/Carjacking of Richard Drummond, an AT&amp;T Lineman</a:t>
            </a:r>
            <a:endParaRPr/>
          </a:p>
          <a:p>
            <a:pPr marL="342900" marR="0" lvl="0" indent="-342900" algn="l" rtl="0">
              <a:lnSpc>
                <a:spcPct val="8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Murder of Drummond in rural Mo. County off </a:t>
            </a:r>
            <a:endParaRPr/>
          </a:p>
          <a:p>
            <a:pPr marL="342900" marR="0" lvl="0" indent="-342900" algn="l" rtl="0">
              <a:lnSpc>
                <a:spcPct val="80000"/>
              </a:lnSpc>
              <a:spcBef>
                <a:spcPts val="600"/>
              </a:spcBef>
              <a:spcAft>
                <a:spcPts val="0"/>
              </a:spcAft>
              <a:buClr>
                <a:schemeClr val="lt1"/>
              </a:buClr>
              <a:buSzPts val="3000"/>
              <a:buFont typeface="Arial"/>
              <a:buNone/>
            </a:pPr>
            <a:r>
              <a:rPr lang="en-US" sz="3000" b="0" i="0" u="none">
                <a:solidFill>
                  <a:schemeClr val="lt1"/>
                </a:solidFill>
                <a:latin typeface="Arial"/>
                <a:ea typeface="Arial"/>
                <a:cs typeface="Arial"/>
                <a:sym typeface="Arial"/>
              </a:rPr>
              <a:t>   I-70</a:t>
            </a:r>
            <a:endParaRPr/>
          </a:p>
          <a:p>
            <a:pPr marL="342900" marR="0" lvl="0" indent="-342900" algn="l" rtl="0">
              <a:lnSpc>
                <a:spcPct val="8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Held guns on teens in suburban KC</a:t>
            </a:r>
            <a:endParaRPr/>
          </a:p>
          <a:p>
            <a:pPr marL="342900" marR="0" lvl="0" indent="-342900" algn="l" rtl="0">
              <a:lnSpc>
                <a:spcPct val="8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Toasted themselves over a pitcher of beer</a:t>
            </a:r>
            <a:endParaRPr/>
          </a:p>
          <a:p>
            <a:pPr marL="342900" marR="0" lvl="0" indent="-342900" algn="l" rtl="0">
              <a:lnSpc>
                <a:spcPct val="8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Left in victim’s car committing crimes along the way </a:t>
            </a:r>
            <a:endParaRPr/>
          </a:p>
          <a:p>
            <a:pPr marL="342900" marR="0" lvl="0" indent="-342900" algn="l" rtl="0">
              <a:lnSpc>
                <a:spcPct val="8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“We did what we had to do to get along”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9"/>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Crime spree</a:t>
            </a:r>
            <a:endParaRPr/>
          </a:p>
        </p:txBody>
      </p:sp>
      <p:sp>
        <p:nvSpPr>
          <p:cNvPr id="407" name="Google Shape;407;p59"/>
          <p:cNvSpPr txBox="1">
            <a:spLocks noGrp="1"/>
          </p:cNvSpPr>
          <p:nvPr>
            <p:ph type="body" idx="1"/>
          </p:nvPr>
        </p:nvSpPr>
        <p:spPr>
          <a:xfrm>
            <a:off x="430212" y="1219200"/>
            <a:ext cx="8458200" cy="53641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Got stuck in sand dune in desert near Kingman, AZ</a:t>
            </a:r>
            <a:endParaRPr/>
          </a:p>
          <a:p>
            <a:pPr marL="342900" marR="0" lvl="0" indent="-342900" algn="l" rtl="0">
              <a:lnSpc>
                <a:spcPct val="9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Murder of Joseph and Charlene Babcock </a:t>
            </a:r>
            <a:endParaRPr/>
          </a:p>
          <a:p>
            <a:pPr marL="342900" marR="0" lvl="0" indent="-342900" algn="l" rtl="0">
              <a:lnSpc>
                <a:spcPct val="9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Stole their truck</a:t>
            </a:r>
            <a:endParaRPr/>
          </a:p>
          <a:p>
            <a:pPr marL="342900" marR="0" lvl="0" indent="-342900" algn="l" rtl="0">
              <a:lnSpc>
                <a:spcPct val="9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Attempted robbery/shooting in parking lot in Huntington Beach, California</a:t>
            </a:r>
            <a:endParaRPr/>
          </a:p>
          <a:p>
            <a:pPr marL="342900" marR="0" lvl="0" indent="-342900" algn="l" rtl="0">
              <a:lnSpc>
                <a:spcPct val="9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Sent postcards to a girl they met near KC</a:t>
            </a:r>
            <a:endParaRPr/>
          </a:p>
          <a:p>
            <a:pPr marL="342900" marR="0" lvl="0" indent="-342900" algn="l" rtl="0">
              <a:lnSpc>
                <a:spcPct val="9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Listed on America’s Most Wanted TV show</a:t>
            </a:r>
            <a:endParaRPr/>
          </a:p>
          <a:p>
            <a:pPr marL="342900" marR="0" lvl="0" indent="-342900" algn="l" rtl="0">
              <a:lnSpc>
                <a:spcPct val="9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Arrested hitchhiking near San Diego</a:t>
            </a:r>
            <a:endParaRPr/>
          </a:p>
          <a:p>
            <a:pPr marL="342900" marR="0" lvl="0" indent="-342900" algn="l" rtl="0">
              <a:lnSpc>
                <a:spcPct val="90000"/>
              </a:lnSpc>
              <a:spcBef>
                <a:spcPts val="640"/>
              </a:spcBef>
              <a:spcAft>
                <a:spcPts val="0"/>
              </a:spcAft>
              <a:buClr>
                <a:schemeClr val="lt1"/>
              </a:buClr>
              <a:buSzPts val="3200"/>
              <a:buFont typeface="Arial"/>
              <a:buChar char="•"/>
            </a:pPr>
            <a:r>
              <a:rPr lang="en-US" sz="3200" b="0" i="0" u="none">
                <a:solidFill>
                  <a:schemeClr val="lt1"/>
                </a:solidFill>
                <a:latin typeface="Arial"/>
                <a:ea typeface="Arial"/>
                <a:cs typeface="Arial"/>
                <a:sym typeface="Arial"/>
              </a:rPr>
              <a:t>Prosecuted in Missouri in 1996</a:t>
            </a:r>
            <a:endParaRPr/>
          </a:p>
          <a:p>
            <a:pPr marL="342900" marR="0" lvl="0" indent="-139700" algn="l" rtl="0">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0"/>
          <p:cNvSpPr txBox="1">
            <a:spLocks noGrp="1"/>
          </p:cNvSpPr>
          <p:nvPr>
            <p:ph type="title"/>
          </p:nvPr>
        </p:nvSpPr>
        <p:spPr>
          <a:xfrm>
            <a:off x="457200" y="274637"/>
            <a:ext cx="8229600" cy="6397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Evidence</a:t>
            </a:r>
            <a:endParaRPr/>
          </a:p>
        </p:txBody>
      </p:sp>
      <p:sp>
        <p:nvSpPr>
          <p:cNvPr id="413" name="Google Shape;413;p60"/>
          <p:cNvSpPr txBox="1">
            <a:spLocks noGrp="1"/>
          </p:cNvSpPr>
          <p:nvPr>
            <p:ph type="body" idx="1"/>
          </p:nvPr>
        </p:nvSpPr>
        <p:spPr>
          <a:xfrm>
            <a:off x="457200" y="1295400"/>
            <a:ext cx="8458200" cy="5105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1.  Witnesses placed the 3 and their car in the  area (near the equipment that Drummond would have been checking on)</a:t>
            </a:r>
            <a:endParaRPr/>
          </a:p>
          <a:p>
            <a:pPr marL="342900" marR="0" lvl="0" indent="-342900" algn="l" rtl="0">
              <a:lnSpc>
                <a:spcPct val="10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2. Shell casings from the Drummond murder and the Babcock murders matched casings the residence where guns were stolen. </a:t>
            </a:r>
            <a:endParaRPr/>
          </a:p>
          <a:p>
            <a:pPr marL="342900" marR="0" lvl="0" indent="-342900" algn="l" rtl="0">
              <a:lnSpc>
                <a:spcPct val="10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3. Witness confirmed Skillicorn had same type of gun the evening after the murder</a:t>
            </a:r>
            <a:endParaRPr/>
          </a:p>
          <a:p>
            <a:pPr marL="342900" marR="0" lvl="0" indent="-342900" algn="l" rtl="0">
              <a:lnSpc>
                <a:spcPct val="100000"/>
              </a:lnSpc>
              <a:spcBef>
                <a:spcPts val="600"/>
              </a:spcBef>
              <a:spcAft>
                <a:spcPts val="0"/>
              </a:spcAft>
              <a:buClr>
                <a:schemeClr val="lt1"/>
              </a:buClr>
              <a:buSzPts val="3000"/>
              <a:buFont typeface="Arial"/>
              <a:buChar char="•"/>
            </a:pPr>
            <a:r>
              <a:rPr lang="en-US" sz="3000" b="0" i="0" u="none">
                <a:solidFill>
                  <a:schemeClr val="lt1"/>
                </a:solidFill>
                <a:latin typeface="Arial"/>
                <a:ea typeface="Arial"/>
                <a:cs typeface="Arial"/>
                <a:sym typeface="Arial"/>
              </a:rPr>
              <a:t>4. Defendants made incriminating statements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CFFFF"/>
              </a:buClr>
              <a:buSzPts val="4400"/>
              <a:buFont typeface="Arial"/>
              <a:buNone/>
            </a:pPr>
            <a:r>
              <a:rPr lang="en-US" sz="4400" b="0" i="0" u="sng">
                <a:solidFill>
                  <a:schemeClr val="hlink"/>
                </a:solidFill>
                <a:hlinkClick r:id="rId3"/>
              </a:rPr>
              <a:t>Victim Impact Evidence</a:t>
            </a:r>
            <a:endParaRPr/>
          </a:p>
        </p:txBody>
      </p:sp>
      <p:sp>
        <p:nvSpPr>
          <p:cNvPr id="419" name="Google Shape;419;p6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FFCC00"/>
              </a:buClr>
              <a:buSzPts val="3200"/>
              <a:buFont typeface="Arial"/>
              <a:buChar char="•"/>
            </a:pPr>
            <a:r>
              <a:rPr lang="en-US" sz="3200" b="0" i="0" u="none">
                <a:solidFill>
                  <a:srgbClr val="FFCC00"/>
                </a:solidFill>
                <a:latin typeface="Arial"/>
                <a:ea typeface="Arial"/>
                <a:cs typeface="Arial"/>
                <a:sym typeface="Arial"/>
              </a:rPr>
              <a:t>Just as the defendant is entitled to present evidence in mitigation designed to show that the defendant is a "uniquely individual human being," the State is also allowed to present evidence showing each victim's "uniqueness as an individual human being." </a:t>
            </a:r>
            <a:endParaRPr/>
          </a:p>
          <a:p>
            <a:pPr marL="342900" lvl="0" indent="-342900" algn="l" rtl="0">
              <a:lnSpc>
                <a:spcPct val="100000"/>
              </a:lnSpc>
              <a:spcBef>
                <a:spcPts val="640"/>
              </a:spcBef>
              <a:spcAft>
                <a:spcPts val="0"/>
              </a:spcAft>
              <a:buClr>
                <a:schemeClr val="dk1"/>
              </a:buClr>
              <a:buSzPts val="3200"/>
              <a:buFont typeface="Arial"/>
              <a:buNone/>
            </a:pPr>
            <a:endParaRPr sz="3200" b="0" i="0" u="none">
              <a:solidFill>
                <a:srgbClr val="FFCC00"/>
              </a:solidFill>
              <a:latin typeface="Arial"/>
              <a:ea typeface="Arial"/>
              <a:cs typeface="Arial"/>
              <a:sym typeface="Arial"/>
            </a:endParaRPr>
          </a:p>
          <a:p>
            <a:pPr marL="342900" lvl="0" indent="-342900" algn="l" rtl="0">
              <a:lnSpc>
                <a:spcPct val="100000"/>
              </a:lnSpc>
              <a:spcBef>
                <a:spcPts val="640"/>
              </a:spcBef>
              <a:spcAft>
                <a:spcPts val="0"/>
              </a:spcAft>
              <a:buClr>
                <a:srgbClr val="CCFFFF"/>
              </a:buClr>
              <a:buSzPts val="2400"/>
              <a:buFont typeface="Arial"/>
              <a:buNone/>
            </a:pPr>
            <a:r>
              <a:rPr lang="en-US" sz="2400" b="0" i="0" u="none">
                <a:solidFill>
                  <a:srgbClr val="CCFFFF"/>
                </a:solidFill>
                <a:latin typeface="Arial"/>
                <a:ea typeface="Arial"/>
                <a:cs typeface="Arial"/>
                <a:sym typeface="Arial"/>
              </a:rPr>
              <a:t>				</a:t>
            </a:r>
            <a:br>
              <a:rPr lang="en-US" sz="3200" b="0" i="0" u="none">
                <a:solidFill>
                  <a:srgbClr val="FFCC00"/>
                </a:solidFill>
                <a:latin typeface="Arial"/>
                <a:ea typeface="Arial"/>
                <a:cs typeface="Arial"/>
                <a:sym typeface="Arial"/>
              </a:rPr>
            </a:b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2"/>
          <p:cNvSpPr txBox="1">
            <a:spLocks noGrp="1"/>
          </p:cNvSpPr>
          <p:nvPr>
            <p:ph type="title"/>
          </p:nvPr>
        </p:nvSpPr>
        <p:spPr>
          <a:xfrm>
            <a:off x="457200" y="274637"/>
            <a:ext cx="8229600" cy="8683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Please Remember</a:t>
            </a:r>
            <a:endParaRPr/>
          </a:p>
        </p:txBody>
      </p:sp>
      <p:sp>
        <p:nvSpPr>
          <p:cNvPr id="425" name="Google Shape;425;p62"/>
          <p:cNvSpPr txBox="1">
            <a:spLocks noGrp="1"/>
          </p:cNvSpPr>
          <p:nvPr>
            <p:ph type="body" idx="1"/>
          </p:nvPr>
        </p:nvSpPr>
        <p:spPr>
          <a:xfrm>
            <a:off x="457200" y="1219200"/>
            <a:ext cx="8610600" cy="452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3200"/>
              <a:buFont typeface="Arial"/>
              <a:buNone/>
            </a:pPr>
            <a:r>
              <a:rPr lang="en-US" sz="3200" b="0" i="0" u="none">
                <a:solidFill>
                  <a:srgbClr val="FFFF00"/>
                </a:solidFill>
                <a:latin typeface="Arial"/>
                <a:ea typeface="Arial"/>
                <a:cs typeface="Arial"/>
                <a:sym typeface="Arial"/>
              </a:rPr>
              <a:t>•	</a:t>
            </a:r>
            <a:r>
              <a:rPr lang="en-US" sz="2800" b="0" i="0" u="none">
                <a:solidFill>
                  <a:srgbClr val="FFFF00"/>
                </a:solidFill>
                <a:latin typeface="Arial"/>
                <a:ea typeface="Arial"/>
                <a:cs typeface="Arial"/>
                <a:sym typeface="Arial"/>
              </a:rPr>
              <a:t>When you value our right to live in peace in our homes, neighborhoods and 	communities, you value </a:t>
            </a:r>
            <a:r>
              <a:rPr lang="en-US" sz="2800" b="0" i="0" u="sng">
                <a:solidFill>
                  <a:srgbClr val="FFFF00"/>
                </a:solidFill>
                <a:latin typeface="Arial"/>
                <a:ea typeface="Arial"/>
                <a:cs typeface="Arial"/>
                <a:sym typeface="Arial"/>
              </a:rPr>
              <a:t>victims’ rights </a:t>
            </a:r>
            <a:endParaRPr/>
          </a:p>
          <a:p>
            <a:pPr marL="0" marR="0" lvl="0" indent="0" algn="l" rtl="0">
              <a:lnSpc>
                <a:spcPct val="100000"/>
              </a:lnSpc>
              <a:spcBef>
                <a:spcPts val="560"/>
              </a:spcBef>
              <a:spcAft>
                <a:spcPts val="0"/>
              </a:spcAft>
              <a:buClr>
                <a:schemeClr val="dk1"/>
              </a:buClr>
              <a:buSzPts val="2800"/>
              <a:buFont typeface="Arial"/>
              <a:buNone/>
            </a:pPr>
            <a:endParaRPr sz="2800" b="0" i="0" u="none">
              <a:solidFill>
                <a:srgbClr val="FFFF00"/>
              </a:solidFill>
              <a:latin typeface="Arial"/>
              <a:ea typeface="Arial"/>
              <a:cs typeface="Arial"/>
              <a:sym typeface="Arial"/>
            </a:endParaRPr>
          </a:p>
          <a:p>
            <a:pPr marL="0" marR="0" lvl="0" indent="0" algn="l" rtl="0">
              <a:lnSpc>
                <a:spcPct val="100000"/>
              </a:lnSpc>
              <a:spcBef>
                <a:spcPts val="560"/>
              </a:spcBef>
              <a:spcAft>
                <a:spcPts val="0"/>
              </a:spcAft>
              <a:buClr>
                <a:srgbClr val="FFFF00"/>
              </a:buClr>
              <a:buSzPts val="2800"/>
              <a:buFont typeface="Arial"/>
              <a:buNone/>
            </a:pPr>
            <a:r>
              <a:rPr lang="en-US" sz="2800" b="0" i="0" u="none">
                <a:solidFill>
                  <a:srgbClr val="FFFF00"/>
                </a:solidFill>
                <a:latin typeface="Arial"/>
                <a:ea typeface="Arial"/>
                <a:cs typeface="Arial"/>
                <a:sym typeface="Arial"/>
              </a:rPr>
              <a:t>•	When you value our children and their hopes 	for a life of opportunity that is free from violence, you value </a:t>
            </a:r>
            <a:r>
              <a:rPr lang="en-US" sz="2800" b="0" i="0" u="sng">
                <a:solidFill>
                  <a:srgbClr val="FFFF00"/>
                </a:solidFill>
                <a:latin typeface="Arial"/>
                <a:ea typeface="Arial"/>
                <a:cs typeface="Arial"/>
                <a:sym typeface="Arial"/>
              </a:rPr>
              <a:t>victims’ rights </a:t>
            </a:r>
            <a:endParaRPr/>
          </a:p>
          <a:p>
            <a:pPr marL="0" marR="0" lvl="0" indent="0" algn="l" rtl="0">
              <a:lnSpc>
                <a:spcPct val="100000"/>
              </a:lnSpc>
              <a:spcBef>
                <a:spcPts val="560"/>
              </a:spcBef>
              <a:spcAft>
                <a:spcPts val="0"/>
              </a:spcAft>
              <a:buClr>
                <a:schemeClr val="dk1"/>
              </a:buClr>
              <a:buSzPts val="2800"/>
              <a:buFont typeface="Arial"/>
              <a:buNone/>
            </a:pPr>
            <a:endParaRPr sz="2800" b="0" i="0" u="none">
              <a:solidFill>
                <a:srgbClr val="FFFF00"/>
              </a:solidFill>
              <a:latin typeface="Arial"/>
              <a:ea typeface="Arial"/>
              <a:cs typeface="Arial"/>
              <a:sym typeface="Arial"/>
            </a:endParaRPr>
          </a:p>
          <a:p>
            <a:pPr marL="0" marR="0" lvl="0" indent="0" algn="l" rtl="0">
              <a:lnSpc>
                <a:spcPct val="100000"/>
              </a:lnSpc>
              <a:spcBef>
                <a:spcPts val="560"/>
              </a:spcBef>
              <a:spcAft>
                <a:spcPts val="0"/>
              </a:spcAft>
              <a:buClr>
                <a:srgbClr val="FFFF00"/>
              </a:buClr>
              <a:buSzPts val="2800"/>
              <a:buFont typeface="Arial"/>
              <a:buNone/>
            </a:pPr>
            <a:r>
              <a:rPr lang="en-US" sz="2800" b="0" i="0" u="none">
                <a:solidFill>
                  <a:srgbClr val="FFFF00"/>
                </a:solidFill>
                <a:latin typeface="Arial"/>
                <a:ea typeface="Arial"/>
                <a:cs typeface="Arial"/>
                <a:sym typeface="Arial"/>
              </a:rPr>
              <a:t>•	When you value justice for all people who live in America, you value </a:t>
            </a:r>
            <a:r>
              <a:rPr lang="en-US" sz="2800" b="0" i="0" u="sng">
                <a:solidFill>
                  <a:srgbClr val="FFFF00"/>
                </a:solidFill>
                <a:latin typeface="Arial"/>
                <a:ea typeface="Arial"/>
                <a:cs typeface="Arial"/>
                <a:sym typeface="Arial"/>
              </a:rPr>
              <a:t>victims’ rights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Arguments for and against DP</a:t>
            </a:r>
            <a:endParaRPr>
              <a:solidFill>
                <a:srgbClr val="FFFFFF"/>
              </a:solidFill>
            </a:endParaRPr>
          </a:p>
        </p:txBody>
      </p:sp>
      <p:sp>
        <p:nvSpPr>
          <p:cNvPr id="132" name="Google Shape;132;p18"/>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133" name="Google Shape;133;p18"/>
          <p:cNvSpPr txBox="1">
            <a:spLocks noGrp="1"/>
          </p:cNvSpPr>
          <p:nvPr>
            <p:ph type="body" idx="1"/>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34" name="Google Shape;134;p18"/>
          <p:cNvPicPr preferRelativeResize="0"/>
          <p:nvPr/>
        </p:nvPicPr>
        <p:blipFill>
          <a:blip r:embed="rId3">
            <a:alphaModFix/>
          </a:blip>
          <a:stretch>
            <a:fillRect/>
          </a:stretch>
        </p:blipFill>
        <p:spPr>
          <a:xfrm>
            <a:off x="0" y="1679125"/>
            <a:ext cx="7221476" cy="5226049"/>
          </a:xfrm>
          <a:prstGeom prst="rect">
            <a:avLst/>
          </a:prstGeom>
          <a:noFill/>
          <a:ln>
            <a:noFill/>
          </a:ln>
        </p:spPr>
      </p:pic>
      <p:pic>
        <p:nvPicPr>
          <p:cNvPr id="135" name="Google Shape;135;p18"/>
          <p:cNvPicPr preferRelativeResize="0"/>
          <p:nvPr/>
        </p:nvPicPr>
        <p:blipFill>
          <a:blip r:embed="rId4">
            <a:alphaModFix/>
          </a:blip>
          <a:stretch>
            <a:fillRect/>
          </a:stretch>
        </p:blipFill>
        <p:spPr>
          <a:xfrm>
            <a:off x="7221463" y="4391013"/>
            <a:ext cx="1857375" cy="2466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300" b="1">
                <a:solidFill>
                  <a:srgbClr val="FFFFFF"/>
                </a:solidFill>
                <a:highlight>
                  <a:srgbClr val="F9F9F9"/>
                </a:highlight>
                <a:latin typeface="Roboto"/>
                <a:ea typeface="Roboto"/>
                <a:cs typeface="Roboto"/>
                <a:sym typeface="Roboto"/>
              </a:rPr>
              <a:t>2pac- 16 On Death Row</a:t>
            </a:r>
            <a:endParaRPr sz="2300" b="1">
              <a:solidFill>
                <a:srgbClr val="FFFFFF"/>
              </a:solidFill>
              <a:highlight>
                <a:srgbClr val="F9F9F9"/>
              </a:highlight>
              <a:latin typeface="Roboto"/>
              <a:ea typeface="Roboto"/>
              <a:cs typeface="Roboto"/>
              <a:sym typeface="Roboto"/>
            </a:endParaRPr>
          </a:p>
          <a:p>
            <a:pPr marL="0" lvl="0" indent="0" algn="ctr" rtl="0">
              <a:spcBef>
                <a:spcPts val="0"/>
              </a:spcBef>
              <a:spcAft>
                <a:spcPts val="0"/>
              </a:spcAft>
              <a:buNone/>
            </a:pPr>
            <a:endParaRPr/>
          </a:p>
        </p:txBody>
      </p:sp>
      <p:sp>
        <p:nvSpPr>
          <p:cNvPr id="432" name="Google Shape;432;p63"/>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433" name="Google Shape;433;p63"/>
          <p:cNvSpPr txBox="1">
            <a:spLocks noGrp="1"/>
          </p:cNvSpPr>
          <p:nvPr>
            <p:ph type="body" idx="1"/>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434" name="Google Shape;434;p63" descr="2pac video" title="2pac- 16 On Death Row">
            <a:hlinkClick r:id="rId3"/>
          </p:cNvPr>
          <p:cNvPicPr preferRelativeResize="0"/>
          <p:nvPr/>
        </p:nvPicPr>
        <p:blipFill>
          <a:blip r:embed="rId4">
            <a:alphaModFix/>
          </a:blip>
          <a:stretch>
            <a:fillRect/>
          </a:stretch>
        </p:blipFill>
        <p:spPr>
          <a:xfrm>
            <a:off x="2286000" y="1714500"/>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42" name="Google Shape;142;p19"/>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143" name="Google Shape;143;p19"/>
          <p:cNvSpPr txBox="1">
            <a:spLocks noGrp="1"/>
          </p:cNvSpPr>
          <p:nvPr>
            <p:ph type="body" idx="1"/>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44" name="Google Shape;144;p19"/>
          <p:cNvPicPr preferRelativeResize="0"/>
          <p:nvPr/>
        </p:nvPicPr>
        <p:blipFill>
          <a:blip r:embed="rId3">
            <a:alphaModFix/>
          </a:blip>
          <a:stretch>
            <a:fillRect/>
          </a:stretch>
        </p:blipFill>
        <p:spPr>
          <a:xfrm>
            <a:off x="650900" y="1358400"/>
            <a:ext cx="8103200" cy="470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51" name="Google Shape;151;p20"/>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152" name="Google Shape;152;p20"/>
          <p:cNvSpPr txBox="1">
            <a:spLocks noGrp="1"/>
          </p:cNvSpPr>
          <p:nvPr>
            <p:ph type="body" idx="1"/>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53" name="Google Shape;153;p20"/>
          <p:cNvPicPr preferRelativeResize="0"/>
          <p:nvPr/>
        </p:nvPicPr>
        <p:blipFill>
          <a:blip r:embed="rId3">
            <a:alphaModFix/>
          </a:blip>
          <a:stretch>
            <a:fillRect/>
          </a:stretch>
        </p:blipFill>
        <p:spPr>
          <a:xfrm>
            <a:off x="862013" y="1481138"/>
            <a:ext cx="7419975" cy="3895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Killers and Crimes</a:t>
            </a:r>
            <a:endParaRPr>
              <a:solidFill>
                <a:srgbClr val="FFFFFF"/>
              </a:solidFill>
            </a:endParaRPr>
          </a:p>
        </p:txBody>
      </p:sp>
      <p:sp>
        <p:nvSpPr>
          <p:cNvPr id="160" name="Google Shape;160;p21"/>
          <p:cNvSpPr>
            <a:spLocks noGrp="1"/>
          </p:cNvSpPr>
          <p:nvPr>
            <p:ph type="clipArt" idx="2"/>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
        <p:nvSpPr>
          <p:cNvPr id="161" name="Google Shape;161;p21"/>
          <p:cNvSpPr txBox="1">
            <a:spLocks noGrp="1"/>
          </p:cNvSpPr>
          <p:nvPr>
            <p:ph type="body" idx="1"/>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62" name="Google Shape;162;p21"/>
          <p:cNvPicPr preferRelativeResize="0"/>
          <p:nvPr/>
        </p:nvPicPr>
        <p:blipFill>
          <a:blip r:embed="rId3">
            <a:alphaModFix/>
          </a:blip>
          <a:stretch>
            <a:fillRect/>
          </a:stretch>
        </p:blipFill>
        <p:spPr>
          <a:xfrm>
            <a:off x="0" y="1600200"/>
            <a:ext cx="9144000" cy="525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Murder First Degree</a:t>
            </a:r>
            <a:br>
              <a:rPr lang="en-US" sz="4000" b="0" i="0" u="none">
                <a:solidFill>
                  <a:schemeClr val="lt1"/>
                </a:solidFill>
                <a:latin typeface="Arial"/>
                <a:ea typeface="Arial"/>
                <a:cs typeface="Arial"/>
                <a:sym typeface="Arial"/>
              </a:rPr>
            </a:br>
            <a:r>
              <a:rPr lang="en-US" sz="2300" b="0" i="0" u="none">
                <a:solidFill>
                  <a:schemeClr val="lt1"/>
                </a:solidFill>
                <a:latin typeface="Arial"/>
                <a:ea typeface="Arial"/>
                <a:cs typeface="Arial"/>
                <a:sym typeface="Arial"/>
              </a:rPr>
              <a:t>(only crime that is DP eligible)</a:t>
            </a:r>
            <a:br>
              <a:rPr lang="en-US" sz="300" b="0" i="0" u="none">
                <a:solidFill>
                  <a:schemeClr val="lt1"/>
                </a:solidFill>
                <a:latin typeface="Arial"/>
                <a:ea typeface="Arial"/>
                <a:cs typeface="Arial"/>
                <a:sym typeface="Arial"/>
              </a:rPr>
            </a:br>
            <a:endParaRPr sz="2700"/>
          </a:p>
        </p:txBody>
      </p:sp>
      <p:sp>
        <p:nvSpPr>
          <p:cNvPr id="168" name="Google Shape;168;p22"/>
          <p:cNvSpPr txBox="1">
            <a:spLocks noGrp="1"/>
          </p:cNvSpPr>
          <p:nvPr>
            <p:ph type="body" idx="1"/>
          </p:nvPr>
        </p:nvSpPr>
        <p:spPr>
          <a:xfrm>
            <a:off x="441325" y="1905000"/>
            <a:ext cx="8229600" cy="452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Knowingly cause the death of another after </a:t>
            </a:r>
            <a:r>
              <a:rPr lang="en-US" sz="3600" b="1" i="1" u="none" strike="noStrike" cap="none">
                <a:solidFill>
                  <a:srgbClr val="FFFF00"/>
                </a:solidFill>
                <a:latin typeface="Arial"/>
                <a:ea typeface="Arial"/>
                <a:cs typeface="Arial"/>
                <a:sym typeface="Arial"/>
              </a:rPr>
              <a:t>deliberation</a:t>
            </a:r>
            <a:r>
              <a:rPr lang="en-US" sz="3600" b="0" i="0" u="none" strike="noStrike" cap="none">
                <a:solidFill>
                  <a:schemeClr val="lt1"/>
                </a:solidFill>
                <a:latin typeface="Arial"/>
                <a:ea typeface="Arial"/>
                <a:cs typeface="Arial"/>
                <a:sym typeface="Arial"/>
              </a:rPr>
              <a:t> upon the matter. </a:t>
            </a:r>
            <a:endParaRPr sz="3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 </a:t>
            </a:r>
            <a:r>
              <a:rPr lang="en-US" sz="2300">
                <a:solidFill>
                  <a:schemeClr val="lt1"/>
                </a:solidFill>
              </a:rPr>
              <a:t>“Cool reflection for any length of 	time no matter how brief.”</a:t>
            </a:r>
            <a:endParaRPr sz="2300">
              <a:solidFill>
                <a:schemeClr val="lt1"/>
              </a:solidFill>
            </a:endParaRPr>
          </a:p>
          <a:p>
            <a:pPr marL="0" lvl="0" indent="0" algn="l" rtl="0">
              <a:lnSpc>
                <a:spcPct val="160000"/>
              </a:lnSpc>
              <a:spcBef>
                <a:spcPts val="0"/>
              </a:spcBef>
              <a:spcAft>
                <a:spcPts val="0"/>
              </a:spcAft>
              <a:buClr>
                <a:schemeClr val="dk1"/>
              </a:buClr>
              <a:buSzPts val="1100"/>
              <a:buFont typeface="Arial"/>
              <a:buNone/>
            </a:pPr>
            <a:r>
              <a:rPr lang="en-US" sz="1800">
                <a:solidFill>
                  <a:srgbClr val="666666"/>
                </a:solidFill>
                <a:highlight>
                  <a:srgbClr val="FFFFFF"/>
                </a:highlight>
                <a:latin typeface="Roboto"/>
                <a:ea typeface="Roboto"/>
                <a:cs typeface="Roboto"/>
                <a:sym typeface="Roboto"/>
              </a:rPr>
              <a:t>Adam and Bill are neighbors, and lately they've been having disagreements over the fence between their properties. Adam decides to kill Bill. He gets his gun and waits for Bill in the bushes and fatally shoots him when he pulls into his driveway.</a:t>
            </a:r>
            <a:endParaRPr sz="2900">
              <a:solidFill>
                <a:schemeClr val="lt1"/>
              </a:solidFill>
            </a:endParaRPr>
          </a:p>
          <a:p>
            <a:pPr marL="0" lvl="0" indent="0" algn="l" rtl="0">
              <a:spcBef>
                <a:spcPts val="1200"/>
              </a:spcBef>
              <a:spcAft>
                <a:spcPts val="0"/>
              </a:spcAft>
              <a:buClr>
                <a:srgbClr val="FFFF00"/>
              </a:buClr>
              <a:buSzPts val="3600"/>
              <a:buFont typeface="Arial"/>
              <a:buNone/>
            </a:pPr>
            <a:endParaRPr sz="3600">
              <a:solidFill>
                <a:schemeClr val="lt1"/>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2352</Words>
  <Application>Microsoft Macintosh PowerPoint</Application>
  <PresentationFormat>On-screen Show (4:3)</PresentationFormat>
  <Paragraphs>270</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Merriweather</vt:lpstr>
      <vt:lpstr>Arial</vt:lpstr>
      <vt:lpstr>Roboto</vt:lpstr>
      <vt:lpstr>Times New Roman</vt:lpstr>
      <vt:lpstr>Default Design</vt:lpstr>
      <vt:lpstr>Capital Punishment</vt:lpstr>
      <vt:lpstr>Objectives</vt:lpstr>
      <vt:lpstr>A Lesson Before Dying  video clip</vt:lpstr>
      <vt:lpstr>Discussion</vt:lpstr>
      <vt:lpstr>Arguments for and against DP</vt:lpstr>
      <vt:lpstr>PowerPoint Presentation</vt:lpstr>
      <vt:lpstr>PowerPoint Presentation</vt:lpstr>
      <vt:lpstr>Killers and Crimes</vt:lpstr>
      <vt:lpstr>Murder First Degree (only crime that is DP eligible) </vt:lpstr>
      <vt:lpstr>Murder Second Degree </vt:lpstr>
      <vt:lpstr>Voluntary Manslaughter </vt:lpstr>
      <vt:lpstr>Involuntary Manslaughter </vt:lpstr>
      <vt:lpstr>JUSTIFIABLE HOMICIDE</vt:lpstr>
      <vt:lpstr>DP in CA</vt:lpstr>
      <vt:lpstr>Last execution in CA was in 2006</vt:lpstr>
      <vt:lpstr>Junebug’s last meal</vt:lpstr>
      <vt:lpstr>COVID</vt:lpstr>
      <vt:lpstr> Death Penalty Issues and Hurdles  </vt:lpstr>
      <vt:lpstr>Aggravating Circumstance </vt:lpstr>
      <vt:lpstr>Statutory Aggravators </vt:lpstr>
      <vt:lpstr>Statutory Aggravators</vt:lpstr>
      <vt:lpstr>Statutory Aggravators</vt:lpstr>
      <vt:lpstr>Statutory Aggravators</vt:lpstr>
      <vt:lpstr>Statutory Aggravators</vt:lpstr>
      <vt:lpstr>Statutory Aggravators</vt:lpstr>
      <vt:lpstr>Statutory Aggravators</vt:lpstr>
      <vt:lpstr>“depravity of mind”</vt:lpstr>
      <vt:lpstr>“depravity of mind”</vt:lpstr>
      <vt:lpstr>“depravity of mind”</vt:lpstr>
      <vt:lpstr>“depravity of mind”</vt:lpstr>
      <vt:lpstr>Mitigating Circumstances</vt:lpstr>
      <vt:lpstr>Mitigating Circumstances</vt:lpstr>
      <vt:lpstr>Must find LWOP if defendant is: </vt:lpstr>
      <vt:lpstr>Jury must find BRD: </vt:lpstr>
      <vt:lpstr>Finally, </vt:lpstr>
      <vt:lpstr>Actual cases</vt:lpstr>
      <vt:lpstr>MSHP Sgt. Carl “Dewayne” Graham, Jr.  Badge #223</vt:lpstr>
      <vt:lpstr>PowerPoint Presentation</vt:lpstr>
      <vt:lpstr>PowerPoint Presentation</vt:lpstr>
      <vt:lpstr>PowerPoint Presentation</vt:lpstr>
      <vt:lpstr>PowerPoint Presentation</vt:lpstr>
      <vt:lpstr>Dennis Skillicorn  </vt:lpstr>
      <vt:lpstr>Allen Nicklasson </vt:lpstr>
      <vt:lpstr>Crime spree</vt:lpstr>
      <vt:lpstr>Crime spree</vt:lpstr>
      <vt:lpstr>Crime spree</vt:lpstr>
      <vt:lpstr>Evidence</vt:lpstr>
      <vt:lpstr>Victim Impact Evidence</vt:lpstr>
      <vt:lpstr>Please Remember</vt:lpstr>
      <vt:lpstr>2pac- 16 On Death Row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Punishment</dc:title>
  <cp:lastModifiedBy>James Waddell</cp:lastModifiedBy>
  <cp:revision>1</cp:revision>
  <dcterms:modified xsi:type="dcterms:W3CDTF">2020-10-04T17:17:39Z</dcterms:modified>
</cp:coreProperties>
</file>